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AE6D0627-5482-9F48-E1AE-7D688F261282}">
          <p14:sldIdLst>
            <p14:sldId id="256"/>
            <p14:sldId id="257"/>
            <p14:sldId id="258"/>
            <p14:sldId id="259"/>
            <p14:sldId id="260"/>
            <p14:sldId id="261"/>
          </p14:sldIdLst>
        </p14:section>
        <p14:section name="The programme" id="{38E842EB-D8B1-2057-8284-571F65D21DB8}">
          <p14:sldIdLst>
            <p14:sldId id="262"/>
            <p14:sldId id="263"/>
          </p14:sldIdLst>
        </p14:section>
        <p14:section name="Highlights" id="{EAD05886-774C-DD0A-48B1-3EEBF32F0AF6}">
          <p14:sldIdLst>
            <p14:sldId id="264"/>
            <p14:sldId id="265"/>
            <p14:sldId id="266"/>
            <p14:sldId id="267"/>
            <p14:sldId id="268"/>
            <p14:sldId id="269"/>
          </p14:sldIdLst>
        </p14:section>
        <p14:section name="Join us" id="{763C982F-1475-9288-7117-F15BEB0F430A}">
          <p14:sldIdLst>
            <p14:sldId id="270"/>
            <p14:sldId id="271"/>
            <p14:sldId id="272"/>
            <p14:sldId id="27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779CE68-733D-13F1-6002-B3C7E7B80D08}" name="Alison Gray (CIRSE)" initials="AG" userId="S::gray@cirse.org::50834c13-4ae7-4f81-9bb8-d079055fe6bf" providerId="AD"/>
  <p188:author id="{59CF22CB-CA61-862A-8E3E-94571ABB7B56}" name="Katarina Bubulovic (CIRSE)" initials="KB" userId="S::bubulovic@cirse.org::9a31dccb-e2a1-4388-8a40-d2318b16fdd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A21B"/>
    <a:srgbClr val="93A6EE"/>
    <a:srgbClr val="433F5A"/>
    <a:srgbClr val="F7E0C1"/>
    <a:srgbClr val="F8C077"/>
    <a:srgbClr val="1D2B65"/>
    <a:srgbClr val="9DB2FF"/>
    <a:srgbClr val="444059"/>
    <a:srgbClr val="33468F"/>
    <a:srgbClr val="F1E8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95" autoAdjust="0"/>
    <p:restoredTop sz="94610"/>
  </p:normalViewPr>
  <p:slideViewPr>
    <p:cSldViewPr snapToGrid="0" snapToObjects="1">
      <p:cViewPr varScale="1">
        <p:scale>
          <a:sx n="158" d="100"/>
          <a:sy n="158" d="100"/>
        </p:scale>
        <p:origin x="462" y="13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8/10/relationships/authors" Target="author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276C5B7-9A78-196A-C59C-2D46FB2D487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8BAE1B-4E6F-B2AF-85A1-C467E7C1559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2913063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9DD343-91E9-4094-B507-CEF513B7ED3B}" type="datetimeFigureOut">
              <a:rPr lang="en-AT" smtClean="0"/>
              <a:t>10/15/2026</a:t>
            </a:fld>
            <a:endParaRPr lang="en-A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59D4E0-D252-69D6-0620-375DA751BA3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GB"/>
              <a:t>CIRSE 2027 STUDENT PROGRAMME</a:t>
            </a:r>
            <a:endParaRPr lang="en-A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E46FC6-314A-31F7-A2CE-AF8060E66CF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2913063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1E7A94-0E65-4DA8-A78B-643A3ACFEA16}" type="slidenum">
              <a:rPr lang="en-AT" smtClean="0"/>
              <a:t>‹#›</a:t>
            </a:fld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254669048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8661686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384048"/>
            <a:ext cx="7589520" cy="9601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600" dirty="0">
                <a:solidFill>
                  <a:schemeClr val="tx2"/>
                </a:solidFill>
              </a:defRPr>
            </a:lvl1pPr>
          </a:lstStyle>
          <a:p>
            <a:pPr marL="0" indent="0" algn="l">
              <a:buNone/>
            </a:pPr>
            <a:endParaRPr lang="en-US" sz="2600" dirty="0"/>
          </a:p>
        </p:txBody>
      </p:sp>
      <p:sp>
        <p:nvSpPr>
          <p:cNvPr id="3" name="Text 0"/>
          <p:cNvSpPr/>
          <p:nvPr/>
        </p:nvSpPr>
        <p:spPr>
          <a:xfrm>
            <a:off x="457200" y="4828032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chemeClr val="accent5"/>
                </a:solidFill>
              </a:rPr>
              <a:t>CIRSE 2026  ·  STUDENT PROGRAMME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28032"/>
            <a:ext cx="457200" cy="20116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1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384048"/>
            <a:ext cx="7589520" cy="9601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600" dirty="0">
                <a:solidFill>
                  <a:schemeClr val="bg1"/>
                </a:solidFill>
              </a:defRPr>
            </a:lvl1pPr>
          </a:lstStyle>
          <a:p>
            <a:pPr marL="0" indent="0" algn="l">
              <a:buNone/>
            </a:pPr>
            <a:endParaRPr lang="en-US" sz="2600" dirty="0"/>
          </a:p>
        </p:txBody>
      </p:sp>
      <p:sp>
        <p:nvSpPr>
          <p:cNvPr id="3" name="Text 0"/>
          <p:cNvSpPr/>
          <p:nvPr/>
        </p:nvSpPr>
        <p:spPr>
          <a:xfrm>
            <a:off x="457200" y="4828032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chemeClr val="accent3"/>
                </a:solidFill>
              </a:rPr>
              <a:t>CIRSE 2026  ·  STUDENT PROGRAMME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28032"/>
            <a:ext cx="457200" cy="20116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lang="en-US" b="1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RAN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384048"/>
            <a:ext cx="7589520" cy="9601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600" dirty="0">
                <a:solidFill>
                  <a:schemeClr val="tx2"/>
                </a:solidFill>
              </a:defRPr>
            </a:lvl1pPr>
          </a:lstStyle>
          <a:p>
            <a:pPr marL="0" indent="0" algn="l">
              <a:buNone/>
            </a:pPr>
            <a:endParaRPr lang="en-US" sz="2600" dirty="0"/>
          </a:p>
        </p:txBody>
      </p:sp>
      <p:sp>
        <p:nvSpPr>
          <p:cNvPr id="3" name="Text 0"/>
          <p:cNvSpPr/>
          <p:nvPr/>
        </p:nvSpPr>
        <p:spPr>
          <a:xfrm>
            <a:off x="457200" y="4828032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chemeClr val="tx2"/>
                </a:solidFill>
              </a:rPr>
              <a:t>CIRSE 2026  ·  STUDENT PROGRAMME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28032"/>
            <a:ext cx="457200" cy="20116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1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1234440"/>
            <a:ext cx="7863840" cy="17373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5200" dirty="0">
                <a:solidFill>
                  <a:schemeClr val="bg1"/>
                </a:solidFill>
              </a:defRPr>
            </a:lvl1pPr>
          </a:lstStyle>
          <a:p>
            <a:pPr marL="0" indent="0" algn="l">
              <a:buNone/>
            </a:pPr>
            <a:endParaRPr lang="en-US" sz="5200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1417320"/>
            <a:ext cx="4389120" cy="21945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600" dirty="0">
                <a:solidFill>
                  <a:schemeClr val="bg1"/>
                </a:solidFill>
              </a:defRPr>
            </a:lvl1pPr>
          </a:lstStyle>
          <a:p>
            <a:pPr marL="0" indent="0" algn="l">
              <a:buNone/>
            </a:pPr>
            <a:endParaRPr lang="en-US" sz="3600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TITLE_ORAN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1325880"/>
            <a:ext cx="4206240" cy="21945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600" dirty="0">
                <a:solidFill>
                  <a:schemeClr val="tx2"/>
                </a:solidFill>
              </a:defRPr>
            </a:lvl1pPr>
          </a:lstStyle>
          <a:p>
            <a:pPr marL="0" indent="0" algn="l">
              <a:buNone/>
            </a:pPr>
            <a:endParaRPr lang="en-US" sz="3600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VENT_FUL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777240" y="2651760"/>
            <a:ext cx="685800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200" dirty="0">
                <a:solidFill>
                  <a:schemeClr val="bg1"/>
                </a:solidFill>
              </a:defRPr>
            </a:lvl1pPr>
          </a:lstStyle>
          <a:p>
            <a:pPr marL="0" indent="0" algn="l">
              <a:buNone/>
            </a:pPr>
            <a:endParaRPr lang="en-US" sz="3200" dirty="0"/>
          </a:p>
        </p:txBody>
      </p:sp>
      <p:sp>
        <p:nvSpPr>
          <p:cNvPr id="3" name="Text 0"/>
          <p:cNvSpPr/>
          <p:nvPr/>
        </p:nvSpPr>
        <p:spPr>
          <a:xfrm>
            <a:off x="457200" y="4828032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chemeClr val="accent3"/>
                </a:solidFill>
              </a:rPr>
              <a:t>CIRSE 2026  ·  STUDENT PROGRAMME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28032"/>
            <a:ext cx="457200" cy="20116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lang="en-US" b="1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ENTO_L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85800" y="731520"/>
            <a:ext cx="2194560" cy="15544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200" dirty="0">
                <a:solidFill>
                  <a:schemeClr val="bg1"/>
                </a:solidFill>
              </a:defRPr>
            </a:lvl1pPr>
          </a:lstStyle>
          <a:p>
            <a:pPr marL="0" indent="0" algn="l">
              <a:buNone/>
            </a:pPr>
            <a:endParaRPr lang="en-US" sz="2200" dirty="0"/>
          </a:p>
        </p:txBody>
      </p:sp>
      <p:sp>
        <p:nvSpPr>
          <p:cNvPr id="3" name="Text 0"/>
          <p:cNvSpPr/>
          <p:nvPr/>
        </p:nvSpPr>
        <p:spPr>
          <a:xfrm>
            <a:off x="457200" y="4828032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chemeClr val="accent5"/>
                </a:solidFill>
              </a:rPr>
              <a:t>CIRSE 2026  ·  STUDENT PROGRAMME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28032"/>
            <a:ext cx="457200" cy="20116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1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ENTO_DAR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85800" y="731520"/>
            <a:ext cx="2194560" cy="15544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200" dirty="0">
                <a:solidFill>
                  <a:schemeClr val="tx2"/>
                </a:solidFill>
              </a:defRPr>
            </a:lvl1pPr>
          </a:lstStyle>
          <a:p>
            <a:pPr marL="0" indent="0" algn="l">
              <a:buNone/>
            </a:pPr>
            <a:endParaRPr lang="en-US" sz="2200" dirty="0"/>
          </a:p>
        </p:txBody>
      </p:sp>
      <p:sp>
        <p:nvSpPr>
          <p:cNvPr id="3" name="Text 0"/>
          <p:cNvSpPr/>
          <p:nvPr/>
        </p:nvSpPr>
        <p:spPr>
          <a:xfrm>
            <a:off x="457200" y="4828032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chemeClr val="accent3"/>
                </a:solidFill>
              </a:rPr>
              <a:t>CIRSE 2026  ·  STUDENT PROGRAMME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28032"/>
            <a:ext cx="457200" cy="20116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lang="en-US" b="1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28032"/>
            <a:ext cx="457200" cy="20116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1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irse.org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11" Type="http://schemas.openxmlformats.org/officeDocument/2006/relationships/hyperlink" Target="https://www.cirse.org/society/students/" TargetMode="External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hyperlink" Target="mailto:students@cirse.org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 chip"/>
          <p:cNvSpPr/>
          <p:nvPr/>
        </p:nvSpPr>
        <p:spPr>
          <a:xfrm>
            <a:off x="640080" y="411480"/>
            <a:ext cx="960120" cy="329184"/>
          </a:xfrm>
          <a:prstGeom prst="roundRect">
            <a:avLst>
              <a:gd name="adj" fmla="val 50000"/>
            </a:avLst>
          </a:prstGeom>
          <a:solidFill>
            <a:schemeClr val="bg1">
              <a:alpha val="12000"/>
            </a:schemeClr>
          </a:solidFill>
          <a:ln w="9525">
            <a:solidFill>
              <a:schemeClr val="bg1">
                <a:alpha val="25000"/>
              </a:scheme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kern="0" spc="100" dirty="0">
                <a:solidFill>
                  <a:schemeClr val="bg1"/>
                </a:solidFill>
              </a:rPr>
              <a:t>MEET</a:t>
            </a:r>
            <a:endParaRPr lang="en-US" sz="1000" dirty="0"/>
          </a:p>
        </p:txBody>
      </p:sp>
      <p:sp>
        <p:nvSpPr>
          <p:cNvPr id="3" name="Word chip"/>
          <p:cNvSpPr/>
          <p:nvPr/>
        </p:nvSpPr>
        <p:spPr>
          <a:xfrm>
            <a:off x="1737360" y="411480"/>
            <a:ext cx="1097280" cy="329184"/>
          </a:xfrm>
          <a:prstGeom prst="roundRect">
            <a:avLst>
              <a:gd name="adj" fmla="val 50000"/>
            </a:avLst>
          </a:prstGeom>
          <a:solidFill>
            <a:schemeClr val="bg1">
              <a:alpha val="12000"/>
            </a:schemeClr>
          </a:solidFill>
          <a:ln w="9525">
            <a:solidFill>
              <a:schemeClr val="bg1">
                <a:alpha val="25000"/>
              </a:scheme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kern="0" spc="100" dirty="0">
                <a:solidFill>
                  <a:schemeClr val="bg1"/>
                </a:solidFill>
              </a:rPr>
              <a:t>SHARE</a:t>
            </a:r>
            <a:endParaRPr lang="en-US" sz="1000" dirty="0"/>
          </a:p>
        </p:txBody>
      </p:sp>
      <p:sp>
        <p:nvSpPr>
          <p:cNvPr id="4" name="Word chip"/>
          <p:cNvSpPr/>
          <p:nvPr/>
        </p:nvSpPr>
        <p:spPr>
          <a:xfrm>
            <a:off x="2971800" y="411480"/>
            <a:ext cx="1463040" cy="329184"/>
          </a:xfrm>
          <a:prstGeom prst="roundRect">
            <a:avLst>
              <a:gd name="adj" fmla="val 50000"/>
            </a:avLst>
          </a:prstGeom>
          <a:solidFill>
            <a:schemeClr val="bg1">
              <a:alpha val="12000"/>
            </a:schemeClr>
          </a:solidFill>
          <a:ln w="9525">
            <a:solidFill>
              <a:schemeClr val="bg1">
                <a:alpha val="25000"/>
              </a:scheme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kern="0" spc="100" dirty="0">
                <a:solidFill>
                  <a:schemeClr val="bg1"/>
                </a:solidFill>
              </a:rPr>
              <a:t>CONNECT</a:t>
            </a:r>
            <a:endParaRPr lang="en-US" sz="1000" dirty="0"/>
          </a:p>
        </p:txBody>
      </p:sp>
      <p:sp>
        <p:nvSpPr>
          <p:cNvPr id="5" name="Word chip"/>
          <p:cNvSpPr/>
          <p:nvPr/>
        </p:nvSpPr>
        <p:spPr>
          <a:xfrm>
            <a:off x="4572002" y="406908"/>
            <a:ext cx="1737360" cy="329184"/>
          </a:xfrm>
          <a:prstGeom prst="roundRect">
            <a:avLst>
              <a:gd name="adj" fmla="val 50000"/>
            </a:avLst>
          </a:prstGeom>
          <a:solidFill>
            <a:schemeClr val="bg1">
              <a:alpha val="12000"/>
            </a:schemeClr>
          </a:solidFill>
          <a:ln w="9525">
            <a:solidFill>
              <a:schemeClr val="bg1">
                <a:alpha val="25000"/>
              </a:scheme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kern="0" spc="100" dirty="0">
                <a:solidFill>
                  <a:schemeClr val="bg1"/>
                </a:solidFill>
              </a:rPr>
              <a:t>EXCHANGE</a:t>
            </a:r>
            <a:endParaRPr lang="en-US" sz="1000" dirty="0"/>
          </a:p>
        </p:txBody>
      </p:sp>
      <p:sp>
        <p:nvSpPr>
          <p:cNvPr id="6" name="Word chip"/>
          <p:cNvSpPr/>
          <p:nvPr/>
        </p:nvSpPr>
        <p:spPr>
          <a:xfrm>
            <a:off x="6446520" y="411480"/>
            <a:ext cx="1371600" cy="329184"/>
          </a:xfrm>
          <a:prstGeom prst="roundRect">
            <a:avLst>
              <a:gd name="adj" fmla="val 50000"/>
            </a:avLst>
          </a:prstGeom>
          <a:solidFill>
            <a:schemeClr val="bg1">
              <a:alpha val="12000"/>
            </a:schemeClr>
          </a:solidFill>
          <a:ln w="9525">
            <a:solidFill>
              <a:schemeClr val="bg1">
                <a:alpha val="25000"/>
              </a:scheme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kern="0" spc="100" dirty="0">
                <a:solidFill>
                  <a:schemeClr val="bg1"/>
                </a:solidFill>
              </a:rPr>
              <a:t>EDUCATE</a:t>
            </a:r>
            <a:endParaRPr lang="en-US" sz="1000" dirty="0"/>
          </a:p>
        </p:txBody>
      </p:sp>
      <p:sp>
        <p:nvSpPr>
          <p:cNvPr id="7" name="Word chip"/>
          <p:cNvSpPr/>
          <p:nvPr/>
        </p:nvSpPr>
        <p:spPr>
          <a:xfrm>
            <a:off x="640080" y="4297680"/>
            <a:ext cx="2377440" cy="329184"/>
          </a:xfrm>
          <a:prstGeom prst="roundRect">
            <a:avLst>
              <a:gd name="adj" fmla="val 50000"/>
            </a:avLst>
          </a:prstGeom>
          <a:solidFill>
            <a:schemeClr val="bg1">
              <a:alpha val="12000"/>
            </a:schemeClr>
          </a:solidFill>
          <a:ln w="9525">
            <a:solidFill>
              <a:schemeClr val="bg1">
                <a:alpha val="25000"/>
              </a:scheme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kern="0" spc="100" dirty="0">
                <a:solidFill>
                  <a:schemeClr val="bg1"/>
                </a:solidFill>
              </a:rPr>
              <a:t>FUTURE OF MEDICINE</a:t>
            </a:r>
            <a:endParaRPr lang="en-US" sz="1000" dirty="0"/>
          </a:p>
        </p:txBody>
      </p:sp>
      <p:sp>
        <p:nvSpPr>
          <p:cNvPr id="8" name="Word chip"/>
          <p:cNvSpPr/>
          <p:nvPr/>
        </p:nvSpPr>
        <p:spPr>
          <a:xfrm>
            <a:off x="3154680" y="4297680"/>
            <a:ext cx="1280160" cy="329184"/>
          </a:xfrm>
          <a:prstGeom prst="roundRect">
            <a:avLst>
              <a:gd name="adj" fmla="val 50000"/>
            </a:avLst>
          </a:prstGeom>
          <a:solidFill>
            <a:schemeClr val="bg1">
              <a:alpha val="12000"/>
            </a:schemeClr>
          </a:solidFill>
          <a:ln w="9525">
            <a:solidFill>
              <a:schemeClr val="bg1">
                <a:alpha val="25000"/>
              </a:schemeClr>
            </a:solidFill>
          </a:ln>
        </p:spPr>
        <p:txBody>
          <a:bodyPr wrap="square" lIns="0" tIns="0" rIns="0" bIns="0" rtlCol="0" anchor="ctr"/>
          <a:lstStyle/>
          <a:p>
            <a:pPr algn="ctr"/>
            <a:r>
              <a:rPr lang="en-US" sz="1000" b="1" kern="0" spc="100" dirty="0">
                <a:solidFill>
                  <a:schemeClr val="bg1"/>
                </a:solidFill>
              </a:rPr>
              <a:t>TEAMWORK</a:t>
            </a:r>
            <a:endParaRPr lang="en-US" sz="1000" dirty="0"/>
          </a:p>
        </p:txBody>
      </p:sp>
      <p:sp>
        <p:nvSpPr>
          <p:cNvPr id="9" name="Word chip"/>
          <p:cNvSpPr/>
          <p:nvPr/>
        </p:nvSpPr>
        <p:spPr>
          <a:xfrm>
            <a:off x="4709162" y="4297680"/>
            <a:ext cx="1554480" cy="329184"/>
          </a:xfrm>
          <a:prstGeom prst="roundRect">
            <a:avLst>
              <a:gd name="adj" fmla="val 50000"/>
            </a:avLst>
          </a:prstGeom>
          <a:solidFill>
            <a:schemeClr val="bg1">
              <a:alpha val="12000"/>
            </a:schemeClr>
          </a:solidFill>
          <a:ln w="9525">
            <a:solidFill>
              <a:schemeClr val="bg1">
                <a:alpha val="25000"/>
              </a:scheme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kern="0" spc="100" dirty="0">
                <a:solidFill>
                  <a:schemeClr val="bg1"/>
                </a:solidFill>
              </a:rPr>
              <a:t>EXPERIENCE</a:t>
            </a:r>
            <a:endParaRPr lang="en-US" sz="1000" dirty="0"/>
          </a:p>
        </p:txBody>
      </p:sp>
      <p:sp>
        <p:nvSpPr>
          <p:cNvPr id="10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1234440"/>
            <a:ext cx="78638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5600" dirty="0">
                <a:solidFill>
                  <a:schemeClr val="bg1"/>
                </a:solidFill>
              </a:rPr>
              <a:t>CIRSE 2027</a:t>
            </a:r>
            <a:endParaRPr lang="en-US" sz="5200" dirty="0"/>
          </a:p>
          <a:p>
            <a:pPr marL="0" indent="0" algn="l">
              <a:buNone/>
            </a:pPr>
            <a:r>
              <a:rPr lang="en-US" sz="4000" dirty="0">
                <a:solidFill>
                  <a:schemeClr val="accent1"/>
                </a:solidFill>
              </a:rPr>
              <a:t>Student Programme</a:t>
            </a:r>
            <a:endParaRPr lang="en-US" sz="5200" dirty="0"/>
          </a:p>
        </p:txBody>
      </p:sp>
      <p:sp>
        <p:nvSpPr>
          <p:cNvPr id="11" name="Date pill"/>
          <p:cNvSpPr/>
          <p:nvPr/>
        </p:nvSpPr>
        <p:spPr>
          <a:xfrm>
            <a:off x="640080" y="3200400"/>
            <a:ext cx="4846320" cy="47548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tx2"/>
                </a:solidFill>
              </a:rPr>
              <a:t>SEPTEMBER 25-29  |  MILAN, ITALY</a:t>
            </a:r>
            <a:endParaRPr lang="en-US" sz="1400" dirty="0"/>
          </a:p>
        </p:txBody>
      </p:sp>
      <p:sp>
        <p:nvSpPr>
          <p:cNvPr id="12" name="Tagline pill"/>
          <p:cNvSpPr/>
          <p:nvPr/>
        </p:nvSpPr>
        <p:spPr>
          <a:xfrm>
            <a:off x="5669280" y="3200400"/>
            <a:ext cx="2377440" cy="47548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tx2"/>
                </a:solidFill>
              </a:rPr>
              <a:t>be inspIRed ...</a:t>
            </a:r>
            <a:endParaRPr lang="en-US" sz="1600" dirty="0"/>
          </a:p>
        </p:txBody>
      </p:sp>
      <p:sp>
        <p:nvSpPr>
          <p:cNvPr id="13" name="Sparkle"/>
          <p:cNvSpPr/>
          <p:nvPr/>
        </p:nvSpPr>
        <p:spPr>
          <a:xfrm>
            <a:off x="8138160" y="914400"/>
            <a:ext cx="457200" cy="457200"/>
          </a:xfrm>
          <a:prstGeom prst="star4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AT"/>
          </a:p>
        </p:txBody>
      </p:sp>
      <p:sp>
        <p:nvSpPr>
          <p:cNvPr id="14" name="Sparkle"/>
          <p:cNvSpPr/>
          <p:nvPr/>
        </p:nvSpPr>
        <p:spPr>
          <a:xfrm>
            <a:off x="7635240" y="1463040"/>
            <a:ext cx="237744" cy="237744"/>
          </a:xfrm>
          <a:prstGeom prst="star4">
            <a:avLst/>
          </a:prstGeom>
          <a:solidFill>
            <a:schemeClr val="bg1"/>
          </a:solidFill>
          <a:ln/>
        </p:spPr>
        <p:txBody>
          <a:bodyPr/>
          <a:lstStyle/>
          <a:p>
            <a:endParaRPr lang="en-AT"/>
          </a:p>
        </p:txBody>
      </p:sp>
      <p:sp>
        <p:nvSpPr>
          <p:cNvPr id="16" name="Word chip">
            <a:extLst>
              <a:ext uri="{FF2B5EF4-FFF2-40B4-BE49-F238E27FC236}">
                <a16:creationId xmlns:a16="http://schemas.microsoft.com/office/drawing/2014/main" id="{2F3A3CB4-97E0-3691-5A61-3DF61C17B63E}"/>
              </a:ext>
            </a:extLst>
          </p:cNvPr>
          <p:cNvSpPr/>
          <p:nvPr/>
        </p:nvSpPr>
        <p:spPr>
          <a:xfrm>
            <a:off x="6446520" y="4301109"/>
            <a:ext cx="1371600" cy="329184"/>
          </a:xfrm>
          <a:prstGeom prst="roundRect">
            <a:avLst>
              <a:gd name="adj" fmla="val 50000"/>
            </a:avLst>
          </a:prstGeom>
          <a:solidFill>
            <a:schemeClr val="bg1">
              <a:alpha val="12000"/>
            </a:schemeClr>
          </a:solidFill>
          <a:ln w="9525">
            <a:solidFill>
              <a:schemeClr val="bg1">
                <a:alpha val="25000"/>
              </a:scheme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kern="0" spc="100" dirty="0">
                <a:solidFill>
                  <a:schemeClr val="bg1"/>
                </a:solidFill>
              </a:rPr>
              <a:t>INNOVATION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go card"/>
          <p:cNvSpPr/>
          <p:nvPr/>
        </p:nvSpPr>
        <p:spPr>
          <a:xfrm>
            <a:off x="1737360" y="1097280"/>
            <a:ext cx="5669280" cy="2560320"/>
          </a:xfrm>
          <a:prstGeom prst="roundRect">
            <a:avLst>
              <a:gd name="adj" fmla="val 14286"/>
            </a:avLst>
          </a:prstGeom>
          <a:solidFill>
            <a:schemeClr val="bg1"/>
          </a:solidFill>
          <a:ln/>
        </p:spPr>
        <p:txBody>
          <a:bodyPr/>
          <a:lstStyle/>
          <a:p>
            <a:endParaRPr lang="en-AT"/>
          </a:p>
        </p:txBody>
      </p:sp>
      <p:pic>
        <p:nvPicPr>
          <p:cNvPr id="3" name="CIRSE logo" descr="CIRSE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1720" y="1490472"/>
            <a:ext cx="4480560" cy="1874520"/>
          </a:xfrm>
          <a:prstGeom prst="rect">
            <a:avLst/>
          </a:prstGeom>
        </p:spPr>
      </p:pic>
      <p:sp>
        <p:nvSpPr>
          <p:cNvPr id="4" name="Tagline pill"/>
          <p:cNvSpPr/>
          <p:nvPr/>
        </p:nvSpPr>
        <p:spPr>
          <a:xfrm>
            <a:off x="3383280" y="3931920"/>
            <a:ext cx="2377440" cy="50292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tx2"/>
                </a:solidFill>
              </a:rPr>
              <a:t>be inspIRed ...</a:t>
            </a:r>
            <a:endParaRPr lang="en-US" sz="1600" dirty="0"/>
          </a:p>
        </p:txBody>
      </p:sp>
      <p:sp>
        <p:nvSpPr>
          <p:cNvPr id="5" name="Sparkle"/>
          <p:cNvSpPr/>
          <p:nvPr/>
        </p:nvSpPr>
        <p:spPr>
          <a:xfrm>
            <a:off x="7498080" y="822960"/>
            <a:ext cx="457200" cy="457200"/>
          </a:xfrm>
          <a:prstGeom prst="star4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AT"/>
          </a:p>
        </p:txBody>
      </p:sp>
      <p:sp>
        <p:nvSpPr>
          <p:cNvPr id="6" name="Sparkle"/>
          <p:cNvSpPr/>
          <p:nvPr/>
        </p:nvSpPr>
        <p:spPr>
          <a:xfrm>
            <a:off x="1280160" y="3291840"/>
            <a:ext cx="274320" cy="274320"/>
          </a:xfrm>
          <a:prstGeom prst="star4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en-AT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1" smtClean="0"/>
              <a:t>2</a:t>
            </a:fld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27E279E-BCE5-0724-DD83-28614B50B2DA}"/>
              </a:ext>
            </a:extLst>
          </p:cNvPr>
          <p:cNvSpPr txBox="1"/>
          <p:nvPr/>
        </p:nvSpPr>
        <p:spPr>
          <a:xfrm>
            <a:off x="1297305" y="4797811"/>
            <a:ext cx="102870" cy="261610"/>
          </a:xfrm>
          <a:prstGeom prst="rect">
            <a:avLst/>
          </a:prstGeom>
          <a:solidFill>
            <a:srgbClr val="F1E8D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050" b="1" dirty="0">
                <a:solidFill>
                  <a:srgbClr val="33468F"/>
                </a:solidFill>
                <a:latin typeface="Abadi" panose="020B0604020104020204" pitchFamily="34" charset="0"/>
              </a:rPr>
              <a:t>7</a:t>
            </a:r>
            <a:endParaRPr lang="en-AT" sz="1050" b="1" dirty="0">
              <a:solidFill>
                <a:srgbClr val="33468F"/>
              </a:solidFill>
              <a:latin typeface="Abadi" panose="020B0604020104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384048"/>
            <a:ext cx="75895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600" dirty="0">
                <a:solidFill>
                  <a:schemeClr val="tx2"/>
                </a:solidFill>
              </a:rPr>
              <a:t>About CIRSE</a:t>
            </a:r>
            <a:endParaRPr lang="en-US" sz="2600" dirty="0"/>
          </a:p>
        </p:txBody>
      </p:sp>
      <p:sp>
        <p:nvSpPr>
          <p:cNvPr id="3" name="Sticker"/>
          <p:cNvSpPr/>
          <p:nvPr/>
        </p:nvSpPr>
        <p:spPr>
          <a:xfrm>
            <a:off x="5212080" y="411480"/>
            <a:ext cx="3474720" cy="457200"/>
          </a:xfrm>
          <a:prstGeom prst="roundRect">
            <a:avLst>
              <a:gd name="adj" fmla="val 50000"/>
            </a:avLst>
          </a:prstGeom>
          <a:solidFill>
            <a:schemeClr val="accent1">
              <a:lumMod val="40000"/>
              <a:lumOff val="60000"/>
            </a:schemeClr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tx2"/>
                </a:solidFill>
              </a:rPr>
              <a:t>And support IR’s next generation…</a:t>
            </a:r>
            <a:endParaRPr lang="en-US" sz="1400" dirty="0"/>
          </a:p>
        </p:txBody>
      </p:sp>
      <p:sp>
        <p:nvSpPr>
          <p:cNvPr id="4" name="Intro text"/>
          <p:cNvSpPr/>
          <p:nvPr/>
        </p:nvSpPr>
        <p:spPr>
          <a:xfrm>
            <a:off x="457200" y="1234440"/>
            <a:ext cx="4526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/>
              <a:t>The </a:t>
            </a:r>
            <a:r>
              <a:rPr lang="en-US" sz="1400" dirty="0">
                <a:solidFill>
                  <a:schemeClr val="tx1"/>
                </a:solidFill>
              </a:rPr>
              <a:t>Cardiovascular and Interventional Radiological Society of Europe (CIRSE) is a non-profit scientific</a:t>
            </a:r>
            <a:r>
              <a:rPr lang="en-US" sz="1400" dirty="0"/>
              <a:t>,</a:t>
            </a:r>
            <a:r>
              <a:rPr lang="en-US" sz="1400" dirty="0">
                <a:solidFill>
                  <a:schemeClr val="tx1"/>
                </a:solidFill>
              </a:rPr>
              <a:t> and educational society</a:t>
            </a:r>
            <a:endParaRPr lang="en-US" sz="1400" dirty="0"/>
          </a:p>
        </p:txBody>
      </p:sp>
      <p:sp>
        <p:nvSpPr>
          <p:cNvPr id="5" name="Stat card 1"/>
          <p:cNvSpPr/>
          <p:nvPr/>
        </p:nvSpPr>
        <p:spPr>
          <a:xfrm>
            <a:off x="457200" y="2103120"/>
            <a:ext cx="2148840" cy="960120"/>
          </a:xfrm>
          <a:prstGeom prst="roundRect">
            <a:avLst>
              <a:gd name="adj" fmla="val 23810"/>
            </a:avLst>
          </a:prstGeom>
          <a:solidFill>
            <a:schemeClr val="tx2">
              <a:lumMod val="20000"/>
              <a:lumOff val="80000"/>
            </a:schemeClr>
          </a:solidFill>
          <a:ln/>
        </p:spPr>
        <p:txBody>
          <a:bodyPr/>
          <a:lstStyle/>
          <a:p>
            <a:endParaRPr lang="en-AT"/>
          </a:p>
        </p:txBody>
      </p:sp>
      <p:sp>
        <p:nvSpPr>
          <p:cNvPr id="6" name="Stat 1985"/>
          <p:cNvSpPr/>
          <p:nvPr/>
        </p:nvSpPr>
        <p:spPr>
          <a:xfrm>
            <a:off x="457200" y="2103120"/>
            <a:ext cx="21488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1985</a:t>
            </a:r>
            <a:endParaRPr lang="en-US" sz="2800" dirty="0"/>
          </a:p>
          <a:p>
            <a:pPr marL="0" indent="0" algn="ctr">
              <a:buNone/>
            </a:pPr>
            <a:r>
              <a:rPr lang="en-US" sz="1400" dirty="0">
                <a:solidFill>
                  <a:schemeClr val="bg1"/>
                </a:solidFill>
              </a:rPr>
              <a:t>founded</a:t>
            </a:r>
            <a:endParaRPr lang="en-US" sz="2800" dirty="0"/>
          </a:p>
        </p:txBody>
      </p:sp>
      <p:sp>
        <p:nvSpPr>
          <p:cNvPr id="7" name="Stat card 2"/>
          <p:cNvSpPr/>
          <p:nvPr/>
        </p:nvSpPr>
        <p:spPr>
          <a:xfrm>
            <a:off x="2834640" y="2103120"/>
            <a:ext cx="2148840" cy="960120"/>
          </a:xfrm>
          <a:prstGeom prst="roundRect">
            <a:avLst>
              <a:gd name="adj" fmla="val 23810"/>
            </a:avLst>
          </a:prstGeom>
          <a:solidFill>
            <a:schemeClr val="accent1">
              <a:lumMod val="40000"/>
              <a:lumOff val="60000"/>
            </a:schemeClr>
          </a:solidFill>
          <a:ln/>
        </p:spPr>
        <p:txBody>
          <a:bodyPr/>
          <a:lstStyle/>
          <a:p>
            <a:endParaRPr lang="en-AT"/>
          </a:p>
        </p:txBody>
      </p:sp>
      <p:sp>
        <p:nvSpPr>
          <p:cNvPr id="8" name="Stat 10000"/>
          <p:cNvSpPr/>
          <p:nvPr/>
        </p:nvSpPr>
        <p:spPr>
          <a:xfrm>
            <a:off x="2834640" y="2096193"/>
            <a:ext cx="21488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chemeClr val="tx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10,000+</a:t>
            </a:r>
            <a:endParaRPr lang="en-US" sz="2800" dirty="0"/>
          </a:p>
          <a:p>
            <a:pPr marL="0" indent="0" algn="ctr">
              <a:buNone/>
            </a:pPr>
            <a:r>
              <a:rPr lang="en-US" sz="1400" dirty="0">
                <a:solidFill>
                  <a:schemeClr val="tx2"/>
                </a:solidFill>
              </a:rPr>
              <a:t>academic members</a:t>
            </a:r>
            <a:endParaRPr lang="en-US" sz="2800" dirty="0"/>
          </a:p>
        </p:txBody>
      </p:sp>
      <p:sp>
        <p:nvSpPr>
          <p:cNvPr id="9" name="Mission card"/>
          <p:cNvSpPr/>
          <p:nvPr/>
        </p:nvSpPr>
        <p:spPr>
          <a:xfrm>
            <a:off x="457200" y="3200400"/>
            <a:ext cx="4526280" cy="1097280"/>
          </a:xfrm>
          <a:prstGeom prst="roundRect">
            <a:avLst>
              <a:gd name="adj" fmla="val 20833"/>
            </a:avLst>
          </a:prstGeom>
          <a:solidFill>
            <a:schemeClr val="bg1"/>
          </a:solidFill>
          <a:ln/>
        </p:spPr>
        <p:txBody>
          <a:bodyPr/>
          <a:lstStyle/>
          <a:p>
            <a:endParaRPr lang="en-AT"/>
          </a:p>
        </p:txBody>
      </p:sp>
      <p:sp>
        <p:nvSpPr>
          <p:cNvPr id="10" name="Mission"/>
          <p:cNvSpPr/>
          <p:nvPr/>
        </p:nvSpPr>
        <p:spPr>
          <a:xfrm>
            <a:off x="640080" y="3246120"/>
            <a:ext cx="4160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chemeClr val="accent1"/>
                </a:solidFill>
              </a:rPr>
              <a:t>OUR MISSION</a:t>
            </a:r>
            <a:endParaRPr lang="en-US" sz="1000" dirty="0"/>
          </a:p>
          <a:p>
            <a:pPr marL="0" indent="0">
              <a:buNone/>
            </a:pPr>
            <a:r>
              <a:rPr lang="en-US" sz="1400" b="1" dirty="0">
                <a:solidFill>
                  <a:schemeClr val="tx2"/>
                </a:solidFill>
              </a:rPr>
              <a:t>Improve patient care through the support of education, science, research, and clinical practice in the field of IR</a:t>
            </a:r>
            <a:endParaRPr lang="en-US" sz="1000" dirty="0"/>
          </a:p>
        </p:txBody>
      </p:sp>
      <p:sp>
        <p:nvSpPr>
          <p:cNvPr id="11" name="Link">
            <a:hlinkClick r:id="rId3"/>
          </p:cNvPr>
          <p:cNvSpPr/>
          <p:nvPr/>
        </p:nvSpPr>
        <p:spPr>
          <a:xfrm>
            <a:off x="594361" y="4422267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u="sng" dirty="0">
                <a:solidFill>
                  <a:schemeClr val="tx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Find out more at cirse.org</a:t>
            </a:r>
            <a:endParaRPr lang="en-US" sz="1200" dirty="0">
              <a:solidFill>
                <a:schemeClr val="tx2"/>
              </a:solidFill>
            </a:endParaRPr>
          </a:p>
        </p:txBody>
      </p:sp>
      <p:pic>
        <p:nvPicPr>
          <p:cNvPr id="12" name="Medical students at CIRSE" descr="Medical students at CIRS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9240" y="1280160"/>
            <a:ext cx="3337560" cy="1554480"/>
          </a:xfrm>
          <a:prstGeom prst="rect">
            <a:avLst/>
          </a:prstGeom>
        </p:spPr>
      </p:pic>
      <p:sp>
        <p:nvSpPr>
          <p:cNvPr id="13" name="Photo label"/>
          <p:cNvSpPr/>
          <p:nvPr/>
        </p:nvSpPr>
        <p:spPr>
          <a:xfrm>
            <a:off x="5486400" y="2423160"/>
            <a:ext cx="1600200" cy="310896"/>
          </a:xfrm>
          <a:prstGeom prst="roundRect">
            <a:avLst>
              <a:gd name="adj" fmla="val 50000"/>
            </a:avLst>
          </a:prstGeom>
          <a:solidFill>
            <a:schemeClr val="tx2">
              <a:lumMod val="75000"/>
            </a:schemeClr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bg1"/>
                </a:solidFill>
              </a:rPr>
              <a:t>Medical students</a:t>
            </a:r>
            <a:endParaRPr lang="en-US" sz="1200" dirty="0"/>
          </a:p>
        </p:txBody>
      </p:sp>
      <p:pic>
        <p:nvPicPr>
          <p:cNvPr id="14" name="Residents, trainees and junior IRs" descr="Residents, trainees and junior IRs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9240" y="2971800"/>
            <a:ext cx="3337560" cy="1554480"/>
          </a:xfrm>
          <a:prstGeom prst="rect">
            <a:avLst/>
          </a:prstGeom>
        </p:spPr>
      </p:pic>
      <p:sp>
        <p:nvSpPr>
          <p:cNvPr id="15" name="Photo label"/>
          <p:cNvSpPr/>
          <p:nvPr/>
        </p:nvSpPr>
        <p:spPr>
          <a:xfrm>
            <a:off x="5486400" y="4114800"/>
            <a:ext cx="2834640" cy="310896"/>
          </a:xfrm>
          <a:prstGeom prst="roundRect">
            <a:avLst>
              <a:gd name="adj" fmla="val 50000"/>
            </a:avLst>
          </a:prstGeom>
          <a:solidFill>
            <a:schemeClr val="tx2">
              <a:lumMod val="75000"/>
            </a:schemeClr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bg1"/>
                </a:solidFill>
              </a:rPr>
              <a:t>Residents, trainees, and junior IRs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28032"/>
            <a:ext cx="457200" cy="20116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1"/>
              <a:t>3</a:t>
            </a:fld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3E69F3F-FCD3-3CBD-444E-5DF9C7F76C37}"/>
              </a:ext>
            </a:extLst>
          </p:cNvPr>
          <p:cNvSpPr txBox="1"/>
          <p:nvPr/>
        </p:nvSpPr>
        <p:spPr>
          <a:xfrm>
            <a:off x="1297305" y="4797811"/>
            <a:ext cx="102870" cy="261610"/>
          </a:xfrm>
          <a:prstGeom prst="rect">
            <a:avLst/>
          </a:prstGeom>
          <a:solidFill>
            <a:srgbClr val="F1E8D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050" b="1" dirty="0">
                <a:solidFill>
                  <a:srgbClr val="33468F"/>
                </a:solidFill>
                <a:latin typeface="Abadi" panose="020B0604020104020204" pitchFamily="34" charset="0"/>
              </a:rPr>
              <a:t>7</a:t>
            </a:r>
            <a:endParaRPr lang="en-AT" sz="1050" b="1" dirty="0">
              <a:solidFill>
                <a:srgbClr val="33468F"/>
              </a:solidFill>
              <a:latin typeface="Abadi" panose="020B0604020104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384048"/>
            <a:ext cx="75895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600" dirty="0">
                <a:solidFill>
                  <a:schemeClr val="bg1"/>
                </a:solidFill>
              </a:rPr>
              <a:t>CIRSE Student Programme – What do we offer?</a:t>
            </a:r>
            <a:endParaRPr lang="en-US" sz="2600" dirty="0"/>
          </a:p>
        </p:txBody>
      </p:sp>
      <p:sp>
        <p:nvSpPr>
          <p:cNvPr id="3" name="Offer card"/>
          <p:cNvSpPr/>
          <p:nvPr/>
        </p:nvSpPr>
        <p:spPr>
          <a:xfrm>
            <a:off x="457200" y="1417320"/>
            <a:ext cx="4023360" cy="621792"/>
          </a:xfrm>
          <a:prstGeom prst="roundRect">
            <a:avLst>
              <a:gd name="adj" fmla="val 50000"/>
            </a:avLst>
          </a:prstGeom>
          <a:solidFill>
            <a:schemeClr val="bg1">
              <a:alpha val="12000"/>
            </a:schemeClr>
          </a:solidFill>
          <a:ln w="9525">
            <a:solidFill>
              <a:schemeClr val="bg1">
                <a:alpha val="22000"/>
              </a:schemeClr>
            </a:solidFill>
            <a:prstDash val="solid"/>
          </a:ln>
        </p:spPr>
        <p:txBody>
          <a:bodyPr/>
          <a:lstStyle/>
          <a:p>
            <a:endParaRPr lang="en-AT"/>
          </a:p>
        </p:txBody>
      </p:sp>
      <p:sp>
        <p:nvSpPr>
          <p:cNvPr id="4" name="Icon circle"/>
          <p:cNvSpPr/>
          <p:nvPr/>
        </p:nvSpPr>
        <p:spPr>
          <a:xfrm>
            <a:off x="548640" y="1508760"/>
            <a:ext cx="438912" cy="43891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txBody>
          <a:bodyPr/>
          <a:lstStyle/>
          <a:p>
            <a:endParaRPr lang="en-AT"/>
          </a:p>
        </p:txBody>
      </p:sp>
      <p:pic>
        <p:nvPicPr>
          <p:cNvPr id="5" name="Icon FaIdCard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146" y="1627266"/>
            <a:ext cx="201900" cy="201900"/>
          </a:xfrm>
          <a:prstGeom prst="rect">
            <a:avLst/>
          </a:prstGeom>
        </p:spPr>
      </p:pic>
      <p:sp>
        <p:nvSpPr>
          <p:cNvPr id="6" name="Offer text"/>
          <p:cNvSpPr/>
          <p:nvPr/>
        </p:nvSpPr>
        <p:spPr>
          <a:xfrm>
            <a:off x="1115568" y="1417320"/>
            <a:ext cx="327355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</a:rPr>
              <a:t>Student membership</a:t>
            </a:r>
            <a:endParaRPr lang="en-US" sz="1400" dirty="0"/>
          </a:p>
        </p:txBody>
      </p:sp>
      <p:sp>
        <p:nvSpPr>
          <p:cNvPr id="7" name="Offer card"/>
          <p:cNvSpPr/>
          <p:nvPr/>
        </p:nvSpPr>
        <p:spPr>
          <a:xfrm>
            <a:off x="4663440" y="1417320"/>
            <a:ext cx="4023360" cy="621792"/>
          </a:xfrm>
          <a:prstGeom prst="roundRect">
            <a:avLst>
              <a:gd name="adj" fmla="val 50000"/>
            </a:avLst>
          </a:prstGeom>
          <a:solidFill>
            <a:schemeClr val="bg1">
              <a:alpha val="12000"/>
            </a:schemeClr>
          </a:solidFill>
          <a:ln w="9525">
            <a:solidFill>
              <a:schemeClr val="bg1">
                <a:alpha val="22000"/>
              </a:schemeClr>
            </a:solidFill>
            <a:prstDash val="solid"/>
          </a:ln>
        </p:spPr>
        <p:txBody>
          <a:bodyPr/>
          <a:lstStyle/>
          <a:p>
            <a:endParaRPr lang="en-AT"/>
          </a:p>
        </p:txBody>
      </p:sp>
      <p:sp>
        <p:nvSpPr>
          <p:cNvPr id="8" name="Icon circle"/>
          <p:cNvSpPr/>
          <p:nvPr/>
        </p:nvSpPr>
        <p:spPr>
          <a:xfrm>
            <a:off x="4754880" y="1508760"/>
            <a:ext cx="438912" cy="438912"/>
          </a:xfrm>
          <a:prstGeom prst="ellipse">
            <a:avLst/>
          </a:prstGeom>
          <a:solidFill>
            <a:schemeClr val="tx2">
              <a:lumMod val="75000"/>
            </a:schemeClr>
          </a:solidFill>
          <a:ln/>
        </p:spPr>
        <p:txBody>
          <a:bodyPr/>
          <a:lstStyle/>
          <a:p>
            <a:endParaRPr lang="en-AT"/>
          </a:p>
        </p:txBody>
      </p:sp>
      <p:pic>
        <p:nvPicPr>
          <p:cNvPr id="9" name="Icon FaTicketAlt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3386" y="1627266"/>
            <a:ext cx="201900" cy="201900"/>
          </a:xfrm>
          <a:prstGeom prst="rect">
            <a:avLst/>
          </a:prstGeom>
        </p:spPr>
      </p:pic>
      <p:sp>
        <p:nvSpPr>
          <p:cNvPr id="10" name="Offer text"/>
          <p:cNvSpPr/>
          <p:nvPr/>
        </p:nvSpPr>
        <p:spPr>
          <a:xfrm>
            <a:off x="5321808" y="1417320"/>
            <a:ext cx="327355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GB" sz="1400" dirty="0">
                <a:solidFill>
                  <a:schemeClr val="bg1"/>
                </a:solidFill>
              </a:rPr>
              <a:t>F</a:t>
            </a:r>
            <a:r>
              <a:rPr lang="en-AT" sz="1400" dirty="0" err="1">
                <a:solidFill>
                  <a:schemeClr val="bg1"/>
                </a:solidFill>
              </a:rPr>
              <a:t>ree</a:t>
            </a:r>
            <a:r>
              <a:rPr lang="en-AT" sz="1400" dirty="0">
                <a:solidFill>
                  <a:schemeClr val="bg1"/>
                </a:solidFill>
              </a:rPr>
              <a:t> registration for all CIRSE congresses (CIRSE, ECIO, ET)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1" name="Offer card"/>
          <p:cNvSpPr/>
          <p:nvPr/>
        </p:nvSpPr>
        <p:spPr>
          <a:xfrm>
            <a:off x="457200" y="2130552"/>
            <a:ext cx="4023360" cy="621792"/>
          </a:xfrm>
          <a:prstGeom prst="roundRect">
            <a:avLst>
              <a:gd name="adj" fmla="val 50000"/>
            </a:avLst>
          </a:prstGeom>
          <a:solidFill>
            <a:schemeClr val="bg1">
              <a:alpha val="12000"/>
            </a:schemeClr>
          </a:solidFill>
          <a:ln w="9525">
            <a:solidFill>
              <a:schemeClr val="bg1">
                <a:alpha val="22000"/>
              </a:schemeClr>
            </a:solidFill>
            <a:prstDash val="solid"/>
          </a:ln>
        </p:spPr>
        <p:txBody>
          <a:bodyPr/>
          <a:lstStyle/>
          <a:p>
            <a:endParaRPr lang="en-AT"/>
          </a:p>
        </p:txBody>
      </p:sp>
      <p:sp>
        <p:nvSpPr>
          <p:cNvPr id="12" name="Icon circle"/>
          <p:cNvSpPr/>
          <p:nvPr/>
        </p:nvSpPr>
        <p:spPr>
          <a:xfrm>
            <a:off x="548640" y="2221992"/>
            <a:ext cx="438912" cy="438912"/>
          </a:xfrm>
          <a:prstGeom prst="ellipse">
            <a:avLst/>
          </a:prstGeom>
          <a:solidFill>
            <a:schemeClr val="tx2">
              <a:lumMod val="75000"/>
            </a:schemeClr>
          </a:solidFill>
          <a:ln/>
        </p:spPr>
        <p:txBody>
          <a:bodyPr/>
          <a:lstStyle/>
          <a:p>
            <a:endParaRPr lang="en-AT"/>
          </a:p>
        </p:txBody>
      </p:sp>
      <p:pic>
        <p:nvPicPr>
          <p:cNvPr id="13" name="Icon FaHospital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146" y="2340498"/>
            <a:ext cx="201900" cy="201900"/>
          </a:xfrm>
          <a:prstGeom prst="rect">
            <a:avLst/>
          </a:prstGeom>
        </p:spPr>
      </p:pic>
      <p:sp>
        <p:nvSpPr>
          <p:cNvPr id="14" name="Offer text"/>
          <p:cNvSpPr/>
          <p:nvPr/>
        </p:nvSpPr>
        <p:spPr>
          <a:xfrm>
            <a:off x="1115568" y="2130552"/>
            <a:ext cx="327355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</a:rPr>
              <a:t>Student internships at IR departments in Europe</a:t>
            </a:r>
            <a:endParaRPr lang="en-US" sz="1400" dirty="0"/>
          </a:p>
        </p:txBody>
      </p:sp>
      <p:sp>
        <p:nvSpPr>
          <p:cNvPr id="15" name="Offer card"/>
          <p:cNvSpPr/>
          <p:nvPr/>
        </p:nvSpPr>
        <p:spPr>
          <a:xfrm>
            <a:off x="4663440" y="2130552"/>
            <a:ext cx="4023360" cy="621792"/>
          </a:xfrm>
          <a:prstGeom prst="roundRect">
            <a:avLst>
              <a:gd name="adj" fmla="val 50000"/>
            </a:avLst>
          </a:prstGeom>
          <a:solidFill>
            <a:schemeClr val="bg1">
              <a:alpha val="12000"/>
            </a:schemeClr>
          </a:solidFill>
          <a:ln w="9525">
            <a:solidFill>
              <a:schemeClr val="bg1">
                <a:alpha val="22000"/>
              </a:schemeClr>
            </a:solidFill>
            <a:prstDash val="solid"/>
          </a:ln>
        </p:spPr>
        <p:txBody>
          <a:bodyPr/>
          <a:lstStyle/>
          <a:p>
            <a:endParaRPr lang="en-AT"/>
          </a:p>
        </p:txBody>
      </p:sp>
      <p:sp>
        <p:nvSpPr>
          <p:cNvPr id="16" name="Icon circle"/>
          <p:cNvSpPr/>
          <p:nvPr/>
        </p:nvSpPr>
        <p:spPr>
          <a:xfrm>
            <a:off x="4754880" y="2221992"/>
            <a:ext cx="438912" cy="43891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txBody>
          <a:bodyPr/>
          <a:lstStyle/>
          <a:p>
            <a:endParaRPr lang="en-AT"/>
          </a:p>
        </p:txBody>
      </p:sp>
      <p:pic>
        <p:nvPicPr>
          <p:cNvPr id="17" name="Icon FaLaptop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3386" y="2340498"/>
            <a:ext cx="201900" cy="201900"/>
          </a:xfrm>
          <a:prstGeom prst="rect">
            <a:avLst/>
          </a:prstGeom>
        </p:spPr>
      </p:pic>
      <p:sp>
        <p:nvSpPr>
          <p:cNvPr id="18" name="Offer text"/>
          <p:cNvSpPr/>
          <p:nvPr/>
        </p:nvSpPr>
        <p:spPr>
          <a:xfrm>
            <a:off x="5321808" y="2130552"/>
            <a:ext cx="327355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</a:rPr>
              <a:t>Webinars on basic IR procedures</a:t>
            </a:r>
            <a:endParaRPr lang="en-US" sz="1400" dirty="0"/>
          </a:p>
        </p:txBody>
      </p:sp>
      <p:sp>
        <p:nvSpPr>
          <p:cNvPr id="19" name="Offer card"/>
          <p:cNvSpPr/>
          <p:nvPr/>
        </p:nvSpPr>
        <p:spPr>
          <a:xfrm>
            <a:off x="457200" y="2843784"/>
            <a:ext cx="4023360" cy="621792"/>
          </a:xfrm>
          <a:prstGeom prst="roundRect">
            <a:avLst>
              <a:gd name="adj" fmla="val 50000"/>
            </a:avLst>
          </a:prstGeom>
          <a:solidFill>
            <a:schemeClr val="bg1">
              <a:alpha val="12000"/>
            </a:schemeClr>
          </a:solidFill>
          <a:ln w="9525">
            <a:solidFill>
              <a:schemeClr val="bg1">
                <a:alpha val="22000"/>
              </a:schemeClr>
            </a:solidFill>
            <a:prstDash val="solid"/>
          </a:ln>
        </p:spPr>
        <p:txBody>
          <a:bodyPr/>
          <a:lstStyle/>
          <a:p>
            <a:endParaRPr lang="en-AT"/>
          </a:p>
        </p:txBody>
      </p:sp>
      <p:sp>
        <p:nvSpPr>
          <p:cNvPr id="20" name="Icon circle"/>
          <p:cNvSpPr/>
          <p:nvPr/>
        </p:nvSpPr>
        <p:spPr>
          <a:xfrm>
            <a:off x="548640" y="2935224"/>
            <a:ext cx="438912" cy="43891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txBody>
          <a:bodyPr/>
          <a:lstStyle/>
          <a:p>
            <a:endParaRPr lang="en-AT"/>
          </a:p>
        </p:txBody>
      </p:sp>
      <p:pic>
        <p:nvPicPr>
          <p:cNvPr id="21" name="Icon FaBookOpen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146" y="3053730"/>
            <a:ext cx="201900" cy="201900"/>
          </a:xfrm>
          <a:prstGeom prst="rect">
            <a:avLst/>
          </a:prstGeom>
        </p:spPr>
      </p:pic>
      <p:sp>
        <p:nvSpPr>
          <p:cNvPr id="22" name="Offer text"/>
          <p:cNvSpPr/>
          <p:nvPr/>
        </p:nvSpPr>
        <p:spPr>
          <a:xfrm>
            <a:off x="1115568" y="2843784"/>
            <a:ext cx="327355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</a:rPr>
              <a:t>Research materials for students (reports, papers, and IR curricula)</a:t>
            </a:r>
            <a:endParaRPr lang="en-US" sz="1400" dirty="0"/>
          </a:p>
        </p:txBody>
      </p:sp>
      <p:sp>
        <p:nvSpPr>
          <p:cNvPr id="23" name="Offer card"/>
          <p:cNvSpPr/>
          <p:nvPr/>
        </p:nvSpPr>
        <p:spPr>
          <a:xfrm>
            <a:off x="4663440" y="2843784"/>
            <a:ext cx="4023360" cy="621792"/>
          </a:xfrm>
          <a:prstGeom prst="roundRect">
            <a:avLst>
              <a:gd name="adj" fmla="val 50000"/>
            </a:avLst>
          </a:prstGeom>
          <a:solidFill>
            <a:schemeClr val="bg1">
              <a:alpha val="12000"/>
            </a:schemeClr>
          </a:solidFill>
          <a:ln w="9525">
            <a:solidFill>
              <a:schemeClr val="bg1">
                <a:alpha val="22000"/>
              </a:schemeClr>
            </a:solidFill>
            <a:prstDash val="solid"/>
          </a:ln>
        </p:spPr>
        <p:txBody>
          <a:bodyPr/>
          <a:lstStyle/>
          <a:p>
            <a:endParaRPr lang="en-AT"/>
          </a:p>
        </p:txBody>
      </p:sp>
      <p:sp>
        <p:nvSpPr>
          <p:cNvPr id="24" name="Icon circle"/>
          <p:cNvSpPr/>
          <p:nvPr/>
        </p:nvSpPr>
        <p:spPr>
          <a:xfrm>
            <a:off x="4754880" y="2935224"/>
            <a:ext cx="438912" cy="438912"/>
          </a:xfrm>
          <a:prstGeom prst="ellipse">
            <a:avLst/>
          </a:prstGeom>
          <a:solidFill>
            <a:schemeClr val="tx2">
              <a:lumMod val="75000"/>
            </a:schemeClr>
          </a:solidFill>
          <a:ln/>
        </p:spPr>
        <p:txBody>
          <a:bodyPr/>
          <a:lstStyle/>
          <a:p>
            <a:endParaRPr lang="en-AT"/>
          </a:p>
        </p:txBody>
      </p:sp>
      <p:pic>
        <p:nvPicPr>
          <p:cNvPr id="25" name="Icon FaVideo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73386" y="3053730"/>
            <a:ext cx="201900" cy="201900"/>
          </a:xfrm>
          <a:prstGeom prst="rect">
            <a:avLst/>
          </a:prstGeom>
        </p:spPr>
      </p:pic>
      <p:sp>
        <p:nvSpPr>
          <p:cNvPr id="26" name="Offer text"/>
          <p:cNvSpPr/>
          <p:nvPr/>
        </p:nvSpPr>
        <p:spPr>
          <a:xfrm>
            <a:off x="5321808" y="2843784"/>
            <a:ext cx="327355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</a:rPr>
              <a:t>Educational videos</a:t>
            </a:r>
            <a:endParaRPr lang="en-US" sz="1400" dirty="0"/>
          </a:p>
        </p:txBody>
      </p:sp>
      <p:sp>
        <p:nvSpPr>
          <p:cNvPr id="27" name="Offer card"/>
          <p:cNvSpPr/>
          <p:nvPr/>
        </p:nvSpPr>
        <p:spPr>
          <a:xfrm>
            <a:off x="457200" y="3557016"/>
            <a:ext cx="4023360" cy="621792"/>
          </a:xfrm>
          <a:prstGeom prst="roundRect">
            <a:avLst>
              <a:gd name="adj" fmla="val 50000"/>
            </a:avLst>
          </a:prstGeom>
          <a:solidFill>
            <a:schemeClr val="bg1">
              <a:alpha val="12000"/>
            </a:schemeClr>
          </a:solidFill>
          <a:ln w="9525">
            <a:solidFill>
              <a:schemeClr val="bg1">
                <a:alpha val="22000"/>
              </a:schemeClr>
            </a:solidFill>
            <a:prstDash val="solid"/>
          </a:ln>
        </p:spPr>
        <p:txBody>
          <a:bodyPr/>
          <a:lstStyle/>
          <a:p>
            <a:endParaRPr lang="en-AT"/>
          </a:p>
        </p:txBody>
      </p:sp>
      <p:sp>
        <p:nvSpPr>
          <p:cNvPr id="28" name="Icon circle"/>
          <p:cNvSpPr/>
          <p:nvPr/>
        </p:nvSpPr>
        <p:spPr>
          <a:xfrm>
            <a:off x="548640" y="3648456"/>
            <a:ext cx="438912" cy="438912"/>
          </a:xfrm>
          <a:prstGeom prst="ellipse">
            <a:avLst/>
          </a:prstGeom>
          <a:solidFill>
            <a:schemeClr val="tx2">
              <a:lumMod val="75000"/>
            </a:schemeClr>
          </a:solidFill>
          <a:ln/>
        </p:spPr>
        <p:txBody>
          <a:bodyPr/>
          <a:lstStyle/>
          <a:p>
            <a:endParaRPr lang="en-AT"/>
          </a:p>
        </p:txBody>
      </p:sp>
      <p:pic>
        <p:nvPicPr>
          <p:cNvPr id="29" name="Icon FaUsers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7146" y="3766962"/>
            <a:ext cx="201900" cy="201900"/>
          </a:xfrm>
          <a:prstGeom prst="rect">
            <a:avLst/>
          </a:prstGeom>
        </p:spPr>
      </p:pic>
      <p:sp>
        <p:nvSpPr>
          <p:cNvPr id="30" name="Offer text"/>
          <p:cNvSpPr/>
          <p:nvPr/>
        </p:nvSpPr>
        <p:spPr>
          <a:xfrm>
            <a:off x="1115568" y="3557016"/>
            <a:ext cx="327355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</a:rPr>
              <a:t>Networking with junior and senior IRs</a:t>
            </a:r>
            <a:endParaRPr lang="en-US" sz="1400" dirty="0"/>
          </a:p>
        </p:txBody>
      </p:sp>
      <p:sp>
        <p:nvSpPr>
          <p:cNvPr id="31" name="Offer card"/>
          <p:cNvSpPr/>
          <p:nvPr/>
        </p:nvSpPr>
        <p:spPr>
          <a:xfrm>
            <a:off x="4663440" y="3557016"/>
            <a:ext cx="4023360" cy="621792"/>
          </a:xfrm>
          <a:prstGeom prst="roundRect">
            <a:avLst>
              <a:gd name="adj" fmla="val 50000"/>
            </a:avLst>
          </a:prstGeom>
          <a:solidFill>
            <a:schemeClr val="bg1">
              <a:alpha val="12000"/>
            </a:schemeClr>
          </a:solidFill>
          <a:ln w="9525">
            <a:solidFill>
              <a:schemeClr val="bg1">
                <a:alpha val="22000"/>
              </a:schemeClr>
            </a:solidFill>
            <a:prstDash val="solid"/>
          </a:ln>
        </p:spPr>
        <p:txBody>
          <a:bodyPr/>
          <a:lstStyle/>
          <a:p>
            <a:endParaRPr lang="en-AT"/>
          </a:p>
        </p:txBody>
      </p:sp>
      <p:sp>
        <p:nvSpPr>
          <p:cNvPr id="32" name="Icon circle"/>
          <p:cNvSpPr/>
          <p:nvPr/>
        </p:nvSpPr>
        <p:spPr>
          <a:xfrm>
            <a:off x="4754880" y="3648456"/>
            <a:ext cx="438912" cy="43891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txBody>
          <a:bodyPr/>
          <a:lstStyle/>
          <a:p>
            <a:endParaRPr lang="en-AT"/>
          </a:p>
        </p:txBody>
      </p:sp>
      <p:pic>
        <p:nvPicPr>
          <p:cNvPr id="33" name="Icon FaHandshake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73386" y="3766962"/>
            <a:ext cx="201900" cy="201900"/>
          </a:xfrm>
          <a:prstGeom prst="rect">
            <a:avLst/>
          </a:prstGeom>
        </p:spPr>
      </p:pic>
      <p:sp>
        <p:nvSpPr>
          <p:cNvPr id="34" name="Offer text"/>
          <p:cNvSpPr/>
          <p:nvPr/>
        </p:nvSpPr>
        <p:spPr>
          <a:xfrm>
            <a:off x="5321808" y="3557016"/>
            <a:ext cx="327355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</a:rPr>
              <a:t>Joint activities and events with the CIRSE European Trainee Forum</a:t>
            </a:r>
            <a:endParaRPr lang="en-US" sz="1400" dirty="0"/>
          </a:p>
        </p:txBody>
      </p:sp>
      <p:sp>
        <p:nvSpPr>
          <p:cNvPr id="35" name="Link pill"/>
          <p:cNvSpPr/>
          <p:nvPr/>
        </p:nvSpPr>
        <p:spPr>
          <a:xfrm>
            <a:off x="457200" y="4343400"/>
            <a:ext cx="3566160" cy="329184"/>
          </a:xfrm>
          <a:prstGeom prst="roundRect">
            <a:avLst>
              <a:gd name="adj" fmla="val 50000"/>
            </a:avLst>
          </a:prstGeom>
          <a:solidFill>
            <a:schemeClr val="accent1">
              <a:lumMod val="40000"/>
              <a:lumOff val="60000"/>
            </a:schemeClr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tx2"/>
                </a:solidFill>
              </a:rPr>
              <a:t>Find out more at </a:t>
            </a:r>
            <a:r>
              <a:rPr lang="en-US" sz="1200" b="1" dirty="0">
                <a:solidFill>
                  <a:schemeClr val="tx2"/>
                </a:solidFill>
                <a:hlinkClick r:id="rId11"/>
              </a:rPr>
              <a:t>cirse.org/students</a:t>
            </a:r>
            <a:endParaRPr lang="en-US" sz="1200" dirty="0"/>
          </a:p>
        </p:txBody>
      </p:sp>
      <p:sp>
        <p:nvSpPr>
          <p:cNvPr id="3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28032"/>
            <a:ext cx="457200" cy="20116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lang="en-US" b="1"/>
              <a:t>4</a:t>
            </a:fld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03D9300-AD24-152D-1E6C-212197DFF0B0}"/>
              </a:ext>
            </a:extLst>
          </p:cNvPr>
          <p:cNvSpPr txBox="1"/>
          <p:nvPr/>
        </p:nvSpPr>
        <p:spPr>
          <a:xfrm flipH="1">
            <a:off x="1320163" y="4797811"/>
            <a:ext cx="120013" cy="261610"/>
          </a:xfrm>
          <a:prstGeom prst="rect">
            <a:avLst/>
          </a:prstGeom>
          <a:solidFill>
            <a:srgbClr val="44405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050" b="1" dirty="0">
                <a:solidFill>
                  <a:srgbClr val="9DB2FF"/>
                </a:solidFill>
                <a:latin typeface="Abadi" panose="020B0604020104020204" pitchFamily="34" charset="0"/>
              </a:rPr>
              <a:t>7</a:t>
            </a:r>
            <a:endParaRPr lang="en-AT" sz="1050" b="1" dirty="0">
              <a:solidFill>
                <a:srgbClr val="9DB2FF"/>
              </a:solidFill>
              <a:latin typeface="Abadi" panose="020B0604020104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384048"/>
            <a:ext cx="75895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600" dirty="0">
                <a:solidFill>
                  <a:schemeClr val="tx2"/>
                </a:solidFill>
              </a:rPr>
              <a:t>CIRSE student membership – join the CIRSE family!</a:t>
            </a:r>
            <a:endParaRPr lang="en-US" sz="2600" dirty="0"/>
          </a:p>
        </p:txBody>
      </p:sp>
      <p:sp>
        <p:nvSpPr>
          <p:cNvPr id="3" name="Benefits label"/>
          <p:cNvSpPr/>
          <p:nvPr/>
        </p:nvSpPr>
        <p:spPr>
          <a:xfrm>
            <a:off x="576072" y="1463040"/>
            <a:ext cx="4754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accent4">
                    <a:lumMod val="50000"/>
                  </a:schemeClr>
                </a:solidFill>
              </a:rPr>
              <a:t>What are the main benefits?</a:t>
            </a:r>
            <a:endParaRPr lang="en-US" sz="14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Benefit card"/>
          <p:cNvSpPr/>
          <p:nvPr/>
        </p:nvSpPr>
        <p:spPr>
          <a:xfrm>
            <a:off x="457200" y="1828800"/>
            <a:ext cx="4754880" cy="69494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/>
        </p:spPr>
        <p:txBody>
          <a:bodyPr/>
          <a:lstStyle/>
          <a:p>
            <a:endParaRPr lang="en-AT"/>
          </a:p>
        </p:txBody>
      </p:sp>
      <p:sp>
        <p:nvSpPr>
          <p:cNvPr id="5" name="Icon circle"/>
          <p:cNvSpPr/>
          <p:nvPr/>
        </p:nvSpPr>
        <p:spPr>
          <a:xfrm>
            <a:off x="576072" y="1920240"/>
            <a:ext cx="512064" cy="512064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en-AT"/>
          </a:p>
        </p:txBody>
      </p:sp>
      <p:pic>
        <p:nvPicPr>
          <p:cNvPr id="6" name="Icon FaBookMedical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29" y="2058497"/>
            <a:ext cx="235549" cy="235549"/>
          </a:xfrm>
          <a:prstGeom prst="rect">
            <a:avLst/>
          </a:prstGeom>
        </p:spPr>
      </p:pic>
      <p:sp>
        <p:nvSpPr>
          <p:cNvPr id="7" name="Benefit text"/>
          <p:cNvSpPr/>
          <p:nvPr/>
        </p:nvSpPr>
        <p:spPr>
          <a:xfrm>
            <a:off x="1280160" y="1828800"/>
            <a:ext cx="37490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dirty="0">
                <a:solidFill>
                  <a:schemeClr val="tx2"/>
                </a:solidFill>
              </a:rPr>
              <a:t>Free access to </a:t>
            </a:r>
            <a:r>
              <a:rPr lang="en-AT" sz="1400" b="1" dirty="0">
                <a:solidFill>
                  <a:schemeClr val="tx2"/>
                </a:solidFill>
              </a:rPr>
              <a:t>CIRSE’s official journals: CVIR, CVIR Endovascular, CVIR Oncology</a:t>
            </a:r>
            <a:endParaRPr lang="en-US" sz="1400" b="1" dirty="0">
              <a:solidFill>
                <a:schemeClr val="tx2"/>
              </a:solidFill>
            </a:endParaRPr>
          </a:p>
        </p:txBody>
      </p:sp>
      <p:sp>
        <p:nvSpPr>
          <p:cNvPr id="8" name="Benefit card"/>
          <p:cNvSpPr/>
          <p:nvPr/>
        </p:nvSpPr>
        <p:spPr>
          <a:xfrm>
            <a:off x="457200" y="2633472"/>
            <a:ext cx="4754880" cy="69494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/>
        </p:spPr>
        <p:txBody>
          <a:bodyPr/>
          <a:lstStyle/>
          <a:p>
            <a:endParaRPr lang="en-AT"/>
          </a:p>
        </p:txBody>
      </p:sp>
      <p:sp>
        <p:nvSpPr>
          <p:cNvPr id="9" name="Icon circle"/>
          <p:cNvSpPr/>
          <p:nvPr/>
        </p:nvSpPr>
        <p:spPr>
          <a:xfrm>
            <a:off x="576072" y="2724912"/>
            <a:ext cx="512064" cy="512064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/>
        </p:spPr>
        <p:txBody>
          <a:bodyPr/>
          <a:lstStyle/>
          <a:p>
            <a:endParaRPr lang="en-AT"/>
          </a:p>
        </p:txBody>
      </p:sp>
      <p:pic>
        <p:nvPicPr>
          <p:cNvPr id="10" name="Icon FaPlayCircle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329" y="2863169"/>
            <a:ext cx="235549" cy="235549"/>
          </a:xfrm>
          <a:prstGeom prst="rect">
            <a:avLst/>
          </a:prstGeom>
        </p:spPr>
      </p:pic>
      <p:sp>
        <p:nvSpPr>
          <p:cNvPr id="11" name="Benefit text"/>
          <p:cNvSpPr/>
          <p:nvPr/>
        </p:nvSpPr>
        <p:spPr>
          <a:xfrm>
            <a:off x="1280160" y="2633472"/>
            <a:ext cx="37490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tx2"/>
                </a:solidFill>
              </a:rPr>
              <a:t>Free video streaming via the CIRSE Library</a:t>
            </a:r>
            <a:endParaRPr lang="en-US" sz="1400" dirty="0"/>
          </a:p>
        </p:txBody>
      </p:sp>
      <p:sp>
        <p:nvSpPr>
          <p:cNvPr id="12" name="Benefit card"/>
          <p:cNvSpPr/>
          <p:nvPr/>
        </p:nvSpPr>
        <p:spPr>
          <a:xfrm>
            <a:off x="457200" y="3438144"/>
            <a:ext cx="4754880" cy="69494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/>
        </p:spPr>
        <p:txBody>
          <a:bodyPr/>
          <a:lstStyle/>
          <a:p>
            <a:endParaRPr lang="en-AT"/>
          </a:p>
        </p:txBody>
      </p:sp>
      <p:sp>
        <p:nvSpPr>
          <p:cNvPr id="13" name="Icon circle"/>
          <p:cNvSpPr/>
          <p:nvPr/>
        </p:nvSpPr>
        <p:spPr>
          <a:xfrm>
            <a:off x="576072" y="3529584"/>
            <a:ext cx="512064" cy="512064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en-AT"/>
          </a:p>
        </p:txBody>
      </p:sp>
      <p:pic>
        <p:nvPicPr>
          <p:cNvPr id="14" name="Icon FaBolt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329" y="3667841"/>
            <a:ext cx="235549" cy="235549"/>
          </a:xfrm>
          <a:prstGeom prst="rect">
            <a:avLst/>
          </a:prstGeom>
        </p:spPr>
      </p:pic>
      <p:sp>
        <p:nvSpPr>
          <p:cNvPr id="15" name="Benefit text"/>
          <p:cNvSpPr/>
          <p:nvPr/>
        </p:nvSpPr>
        <p:spPr>
          <a:xfrm>
            <a:off x="1280160" y="3438144"/>
            <a:ext cx="37490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tx2"/>
                </a:solidFill>
              </a:rPr>
              <a:t>Fast track registration for all CIRSE events</a:t>
            </a:r>
            <a:endParaRPr lang="en-US" sz="1400" dirty="0"/>
          </a:p>
        </p:txBody>
      </p:sp>
      <p:sp>
        <p:nvSpPr>
          <p:cNvPr id="16" name="Eligibility card"/>
          <p:cNvSpPr/>
          <p:nvPr/>
        </p:nvSpPr>
        <p:spPr>
          <a:xfrm>
            <a:off x="5577840" y="1463040"/>
            <a:ext cx="3108960" cy="2834640"/>
          </a:xfrm>
          <a:prstGeom prst="roundRect">
            <a:avLst>
              <a:gd name="adj" fmla="val 9677"/>
            </a:avLst>
          </a:prstGeom>
          <a:solidFill>
            <a:schemeClr val="accent1">
              <a:lumMod val="20000"/>
              <a:lumOff val="80000"/>
            </a:schemeClr>
          </a:solidFill>
          <a:ln/>
        </p:spPr>
        <p:txBody>
          <a:bodyPr/>
          <a:lstStyle/>
          <a:p>
            <a:endParaRPr lang="en-AT"/>
          </a:p>
        </p:txBody>
      </p:sp>
      <p:sp>
        <p:nvSpPr>
          <p:cNvPr id="17" name="Eligibility text"/>
          <p:cNvSpPr/>
          <p:nvPr/>
        </p:nvSpPr>
        <p:spPr>
          <a:xfrm>
            <a:off x="5852160" y="1645920"/>
            <a:ext cx="260604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2"/>
                </a:solidFill>
              </a:rPr>
              <a:t>Eligibility criteria?</a:t>
            </a:r>
            <a:endParaRPr lang="en-US" sz="14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3000" dirty="0">
                <a:solidFill>
                  <a:schemeClr val="tx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&lt; 8 years</a:t>
            </a:r>
            <a:endParaRPr lang="en-US" sz="1400" dirty="0"/>
          </a:p>
          <a:p>
            <a:pPr>
              <a:spcAft>
                <a:spcPts val="600"/>
              </a:spcAft>
            </a:pPr>
            <a:r>
              <a:rPr lang="en-AT" sz="1400" b="1" dirty="0">
                <a:solidFill>
                  <a:schemeClr val="tx2"/>
                </a:solidFill>
              </a:rPr>
              <a:t>Be enrolled in your first undergraduate degree which must have started less than eight years ago</a:t>
            </a:r>
            <a:endParaRPr lang="en-US" sz="1400" b="1" dirty="0">
              <a:solidFill>
                <a:schemeClr val="tx2"/>
              </a:solidFill>
            </a:endParaRPr>
          </a:p>
        </p:txBody>
      </p:sp>
      <p:sp>
        <p:nvSpPr>
          <p:cNvPr id="18" name="Link pill"/>
          <p:cNvSpPr/>
          <p:nvPr/>
        </p:nvSpPr>
        <p:spPr>
          <a:xfrm>
            <a:off x="457200" y="4370832"/>
            <a:ext cx="35661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bg1"/>
                </a:solidFill>
              </a:rPr>
              <a:t>Find out more at cirse.org/students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28032"/>
            <a:ext cx="457200" cy="20116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1"/>
              <a:t>5</a:t>
            </a:fld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DF319B4-7524-4D91-0C79-EC7B1E5ECF01}"/>
              </a:ext>
            </a:extLst>
          </p:cNvPr>
          <p:cNvSpPr txBox="1"/>
          <p:nvPr/>
        </p:nvSpPr>
        <p:spPr>
          <a:xfrm>
            <a:off x="1297305" y="4797811"/>
            <a:ext cx="102870" cy="261610"/>
          </a:xfrm>
          <a:prstGeom prst="rect">
            <a:avLst/>
          </a:prstGeom>
          <a:solidFill>
            <a:srgbClr val="F1E8D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050" b="1" dirty="0">
                <a:solidFill>
                  <a:srgbClr val="33468F"/>
                </a:solidFill>
                <a:latin typeface="Abadi" panose="020B0604020104020204" pitchFamily="34" charset="0"/>
              </a:rPr>
              <a:t>7</a:t>
            </a:r>
            <a:endParaRPr lang="en-AT" sz="1050" b="1" dirty="0">
              <a:solidFill>
                <a:srgbClr val="33468F"/>
              </a:solidFill>
              <a:latin typeface="Abadi" panose="020B0604020104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384048"/>
            <a:ext cx="75895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600" dirty="0">
                <a:solidFill>
                  <a:schemeClr val="bg1"/>
                </a:solidFill>
              </a:rPr>
              <a:t>Access the CIRSE Library with your </a:t>
            </a:r>
            <a:r>
              <a:rPr lang="en-US" dirty="0"/>
              <a:t>s</a:t>
            </a:r>
            <a:r>
              <a:rPr lang="en-US" sz="2600" dirty="0">
                <a:solidFill>
                  <a:schemeClr val="bg1"/>
                </a:solidFill>
              </a:rPr>
              <a:t>tudent membership!</a:t>
            </a:r>
            <a:endParaRPr lang="en-US" sz="2600" dirty="0"/>
          </a:p>
        </p:txBody>
      </p:sp>
      <p:sp>
        <p:nvSpPr>
          <p:cNvPr id="3" name="Library text"/>
          <p:cNvSpPr/>
          <p:nvPr/>
        </p:nvSpPr>
        <p:spPr>
          <a:xfrm>
            <a:off x="457200" y="1508760"/>
            <a:ext cx="48463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</a:rPr>
              <a:t>Your student membership allows you to access all content in the CIRSE Library, including all lectures from webinars and CIRSE congresses.</a:t>
            </a:r>
            <a:endParaRPr lang="en-US" sz="1400" dirty="0"/>
          </a:p>
        </p:txBody>
      </p:sp>
      <p:sp>
        <p:nvSpPr>
          <p:cNvPr id="4" name="Where to start card"/>
          <p:cNvSpPr/>
          <p:nvPr/>
        </p:nvSpPr>
        <p:spPr>
          <a:xfrm>
            <a:off x="457200" y="2606040"/>
            <a:ext cx="4846320" cy="1691640"/>
          </a:xfrm>
          <a:prstGeom prst="roundRect">
            <a:avLst>
              <a:gd name="adj" fmla="val 16216"/>
            </a:avLst>
          </a:prstGeom>
          <a:solidFill>
            <a:schemeClr val="bg1">
              <a:alpha val="12000"/>
            </a:schemeClr>
          </a:solidFill>
          <a:ln w="9525">
            <a:solidFill>
              <a:schemeClr val="bg1">
                <a:alpha val="22000"/>
              </a:schemeClr>
            </a:solidFill>
            <a:prstDash val="solid"/>
          </a:ln>
        </p:spPr>
        <p:txBody>
          <a:bodyPr/>
          <a:lstStyle/>
          <a:p>
            <a:endParaRPr lang="en-AT"/>
          </a:p>
        </p:txBody>
      </p:sp>
      <p:sp>
        <p:nvSpPr>
          <p:cNvPr id="5" name="Where to start text"/>
          <p:cNvSpPr/>
          <p:nvPr/>
        </p:nvSpPr>
        <p:spPr>
          <a:xfrm>
            <a:off x="731520" y="2697480"/>
            <a:ext cx="429768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600" b="1" dirty="0">
                <a:solidFill>
                  <a:schemeClr val="accent1"/>
                </a:solidFill>
              </a:rPr>
              <a:t>Not sure where to start?</a:t>
            </a:r>
            <a:endParaRPr lang="en-US" sz="16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bg1"/>
                </a:solidFill>
              </a:rPr>
              <a:t>Check out the Student Programme sessions that are targeted at students who want to know more about interventional radiology</a:t>
            </a:r>
            <a:endParaRPr lang="en-US" sz="1600" dirty="0"/>
          </a:p>
        </p:txBody>
      </p:sp>
      <p:sp>
        <p:nvSpPr>
          <p:cNvPr id="6" name="QR card"/>
          <p:cNvSpPr/>
          <p:nvPr/>
        </p:nvSpPr>
        <p:spPr>
          <a:xfrm>
            <a:off x="5806440" y="1463040"/>
            <a:ext cx="2880360" cy="3108960"/>
          </a:xfrm>
          <a:prstGeom prst="roundRect">
            <a:avLst>
              <a:gd name="adj" fmla="val 11111"/>
            </a:avLst>
          </a:prstGeom>
          <a:solidFill>
            <a:schemeClr val="bg1"/>
          </a:solidFill>
          <a:ln/>
        </p:spPr>
        <p:txBody>
          <a:bodyPr/>
          <a:lstStyle/>
          <a:p>
            <a:endParaRPr lang="en-AT"/>
          </a:p>
        </p:txBody>
      </p:sp>
      <p:pic>
        <p:nvPicPr>
          <p:cNvPr id="7" name="Library logo" descr="CIRSE Library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6480" y="1579913"/>
            <a:ext cx="2240280" cy="557784"/>
          </a:xfrm>
          <a:prstGeom prst="rect">
            <a:avLst/>
          </a:prstGeom>
        </p:spPr>
      </p:pic>
      <p:pic>
        <p:nvPicPr>
          <p:cNvPr id="8" name="Library QR" descr="QR code for the CIRSE Library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6424" y="2144601"/>
            <a:ext cx="2148840" cy="2148840"/>
          </a:xfrm>
          <a:prstGeom prst="rect">
            <a:avLst/>
          </a:prstGeom>
        </p:spPr>
      </p:pic>
      <p:sp>
        <p:nvSpPr>
          <p:cNvPr id="9" name="Sparkle"/>
          <p:cNvSpPr/>
          <p:nvPr/>
        </p:nvSpPr>
        <p:spPr>
          <a:xfrm>
            <a:off x="8229600" y="1097280"/>
            <a:ext cx="365760" cy="365760"/>
          </a:xfrm>
          <a:prstGeom prst="star4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AT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28032"/>
            <a:ext cx="457200" cy="20116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lang="en-US" b="1"/>
              <a:t>6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9EC2A2C-93D2-77C4-0E40-1724EB5FDEB6}"/>
              </a:ext>
            </a:extLst>
          </p:cNvPr>
          <p:cNvSpPr txBox="1"/>
          <p:nvPr/>
        </p:nvSpPr>
        <p:spPr>
          <a:xfrm flipH="1">
            <a:off x="1320163" y="4797811"/>
            <a:ext cx="120013" cy="261610"/>
          </a:xfrm>
          <a:prstGeom prst="rect">
            <a:avLst/>
          </a:prstGeom>
          <a:solidFill>
            <a:srgbClr val="44405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050" b="1" dirty="0">
                <a:solidFill>
                  <a:srgbClr val="9DB2FF"/>
                </a:solidFill>
                <a:latin typeface="Abadi" panose="020B0604020104020204" pitchFamily="34" charset="0"/>
              </a:rPr>
              <a:t>7</a:t>
            </a:r>
            <a:endParaRPr lang="en-AT" sz="1050" b="1" dirty="0">
              <a:solidFill>
                <a:srgbClr val="9DB2FF"/>
              </a:solidFill>
              <a:latin typeface="Abadi" panose="020B0604020104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384048"/>
            <a:ext cx="75895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600" dirty="0">
                <a:solidFill>
                  <a:schemeClr val="tx2"/>
                </a:solidFill>
              </a:rPr>
              <a:t>Student Programme at CIRSE 2027</a:t>
            </a:r>
            <a:endParaRPr lang="en-US" sz="2600" dirty="0"/>
          </a:p>
        </p:txBody>
      </p:sp>
      <p:sp>
        <p:nvSpPr>
          <p:cNvPr id="3" name="Number 1"/>
          <p:cNvSpPr/>
          <p:nvPr/>
        </p:nvSpPr>
        <p:spPr>
          <a:xfrm>
            <a:off x="457200" y="1289304"/>
            <a:ext cx="310896" cy="310896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tx2"/>
                </a:solidFill>
              </a:rPr>
              <a:t>1</a:t>
            </a:r>
            <a:endParaRPr lang="en-US" sz="1200" dirty="0"/>
          </a:p>
        </p:txBody>
      </p:sp>
      <p:sp>
        <p:nvSpPr>
          <p:cNvPr id="4" name="Programme item 1"/>
          <p:cNvSpPr/>
          <p:nvPr/>
        </p:nvSpPr>
        <p:spPr>
          <a:xfrm>
            <a:off x="914400" y="1280160"/>
            <a:ext cx="4846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AT" sz="1400" dirty="0">
                <a:solidFill>
                  <a:schemeClr val="tx2"/>
                </a:solidFill>
              </a:rPr>
              <a:t>Free congress registration + travel support grant</a:t>
            </a:r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5" name="Number 2"/>
          <p:cNvSpPr/>
          <p:nvPr/>
        </p:nvSpPr>
        <p:spPr>
          <a:xfrm>
            <a:off x="457200" y="1673352"/>
            <a:ext cx="310896" cy="310896"/>
          </a:xfrm>
          <a:prstGeom prst="ellipse">
            <a:avLst/>
          </a:prstGeom>
          <a:solidFill>
            <a:schemeClr val="tx2">
              <a:lumMod val="75000"/>
            </a:schemeClr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  <a:endParaRPr lang="en-US" sz="1200" dirty="0"/>
          </a:p>
        </p:txBody>
      </p:sp>
      <p:sp>
        <p:nvSpPr>
          <p:cNvPr id="6" name="Programme item 2"/>
          <p:cNvSpPr/>
          <p:nvPr/>
        </p:nvSpPr>
        <p:spPr>
          <a:xfrm>
            <a:off x="914400" y="1664208"/>
            <a:ext cx="4846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2"/>
                </a:solidFill>
              </a:rPr>
              <a:t>Introducing IR session</a:t>
            </a:r>
            <a:endParaRPr lang="en-US" sz="1400" dirty="0"/>
          </a:p>
        </p:txBody>
      </p:sp>
      <p:sp>
        <p:nvSpPr>
          <p:cNvPr id="7" name="Number 3"/>
          <p:cNvSpPr/>
          <p:nvPr/>
        </p:nvSpPr>
        <p:spPr>
          <a:xfrm>
            <a:off x="457200" y="2057400"/>
            <a:ext cx="310896" cy="310896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tx2"/>
                </a:solidFill>
              </a:rPr>
              <a:t>3</a:t>
            </a:r>
            <a:endParaRPr lang="en-US" sz="1200" dirty="0"/>
          </a:p>
        </p:txBody>
      </p:sp>
      <p:sp>
        <p:nvSpPr>
          <p:cNvPr id="8" name="Programme item 3"/>
          <p:cNvSpPr/>
          <p:nvPr/>
        </p:nvSpPr>
        <p:spPr>
          <a:xfrm>
            <a:off x="914400" y="2048256"/>
            <a:ext cx="4846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2"/>
                </a:solidFill>
              </a:rPr>
              <a:t>Recommended scientific sessions &amp; talks</a:t>
            </a:r>
            <a:endParaRPr lang="en-US" sz="1400" dirty="0"/>
          </a:p>
        </p:txBody>
      </p:sp>
      <p:sp>
        <p:nvSpPr>
          <p:cNvPr id="9" name="Number 4"/>
          <p:cNvSpPr/>
          <p:nvPr/>
        </p:nvSpPr>
        <p:spPr>
          <a:xfrm>
            <a:off x="457200" y="2441448"/>
            <a:ext cx="310896" cy="310896"/>
          </a:xfrm>
          <a:prstGeom prst="ellipse">
            <a:avLst/>
          </a:prstGeom>
          <a:solidFill>
            <a:schemeClr val="tx2">
              <a:lumMod val="75000"/>
            </a:schemeClr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bg1"/>
                </a:solidFill>
              </a:rPr>
              <a:t>4</a:t>
            </a:r>
            <a:endParaRPr lang="en-US" sz="1200" dirty="0"/>
          </a:p>
        </p:txBody>
      </p:sp>
      <p:sp>
        <p:nvSpPr>
          <p:cNvPr id="10" name="Programme item 4"/>
          <p:cNvSpPr/>
          <p:nvPr/>
        </p:nvSpPr>
        <p:spPr>
          <a:xfrm>
            <a:off x="914400" y="2432304"/>
            <a:ext cx="4846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2"/>
                </a:solidFill>
              </a:rPr>
              <a:t>Student-exclusive HDT and simulation trainings</a:t>
            </a:r>
            <a:endParaRPr lang="en-US" sz="1400" dirty="0"/>
          </a:p>
        </p:txBody>
      </p:sp>
      <p:sp>
        <p:nvSpPr>
          <p:cNvPr id="11" name="Number 5"/>
          <p:cNvSpPr/>
          <p:nvPr/>
        </p:nvSpPr>
        <p:spPr>
          <a:xfrm>
            <a:off x="457200" y="2825496"/>
            <a:ext cx="310896" cy="310896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tx2"/>
                </a:solidFill>
              </a:rPr>
              <a:t>5</a:t>
            </a:r>
            <a:endParaRPr lang="en-US" sz="1200" dirty="0"/>
          </a:p>
        </p:txBody>
      </p:sp>
      <p:sp>
        <p:nvSpPr>
          <p:cNvPr id="12" name="Programme item 5"/>
          <p:cNvSpPr/>
          <p:nvPr/>
        </p:nvSpPr>
        <p:spPr>
          <a:xfrm>
            <a:off x="914400" y="2816352"/>
            <a:ext cx="4846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2"/>
                </a:solidFill>
              </a:rPr>
              <a:t>Workshops in cooperation with corporate partners</a:t>
            </a:r>
            <a:endParaRPr lang="en-US" sz="1400" dirty="0"/>
          </a:p>
        </p:txBody>
      </p:sp>
      <p:sp>
        <p:nvSpPr>
          <p:cNvPr id="13" name="Number 6"/>
          <p:cNvSpPr/>
          <p:nvPr/>
        </p:nvSpPr>
        <p:spPr>
          <a:xfrm>
            <a:off x="457200" y="3209544"/>
            <a:ext cx="310896" cy="310896"/>
          </a:xfrm>
          <a:prstGeom prst="ellipse">
            <a:avLst/>
          </a:prstGeom>
          <a:solidFill>
            <a:schemeClr val="tx2">
              <a:lumMod val="75000"/>
            </a:schemeClr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bg1"/>
                </a:solidFill>
              </a:rPr>
              <a:t>6</a:t>
            </a:r>
            <a:endParaRPr lang="en-US" sz="1200" dirty="0"/>
          </a:p>
        </p:txBody>
      </p:sp>
      <p:sp>
        <p:nvSpPr>
          <p:cNvPr id="14" name="Programme item 6"/>
          <p:cNvSpPr/>
          <p:nvPr/>
        </p:nvSpPr>
        <p:spPr>
          <a:xfrm>
            <a:off x="914400" y="3200400"/>
            <a:ext cx="4846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2"/>
                </a:solidFill>
              </a:rPr>
              <a:t>Students on stage session</a:t>
            </a:r>
            <a:endParaRPr lang="en-US" sz="1400" dirty="0"/>
          </a:p>
        </p:txBody>
      </p:sp>
      <p:sp>
        <p:nvSpPr>
          <p:cNvPr id="15" name="Number 7"/>
          <p:cNvSpPr/>
          <p:nvPr/>
        </p:nvSpPr>
        <p:spPr>
          <a:xfrm>
            <a:off x="457200" y="3685032"/>
            <a:ext cx="310896" cy="310896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tx2"/>
                </a:solidFill>
              </a:rPr>
              <a:t>7</a:t>
            </a:r>
            <a:endParaRPr lang="en-US" sz="1200" dirty="0"/>
          </a:p>
        </p:txBody>
      </p:sp>
      <p:sp>
        <p:nvSpPr>
          <p:cNvPr id="16" name="Programme item 7"/>
          <p:cNvSpPr/>
          <p:nvPr/>
        </p:nvSpPr>
        <p:spPr>
          <a:xfrm>
            <a:off x="914400" y="3584448"/>
            <a:ext cx="48463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2"/>
                </a:solidFill>
              </a:rPr>
              <a:t>Social events: Students’ meet &amp; greet, Mentoring event, Students’ evening, Students’ quiz</a:t>
            </a:r>
            <a:endParaRPr lang="en-US" sz="1400" dirty="0"/>
          </a:p>
        </p:txBody>
      </p:sp>
      <p:sp>
        <p:nvSpPr>
          <p:cNvPr id="17" name="Number 8"/>
          <p:cNvSpPr/>
          <p:nvPr/>
        </p:nvSpPr>
        <p:spPr>
          <a:xfrm>
            <a:off x="457200" y="4160520"/>
            <a:ext cx="310896" cy="310896"/>
          </a:xfrm>
          <a:prstGeom prst="ellipse">
            <a:avLst/>
          </a:prstGeom>
          <a:solidFill>
            <a:schemeClr val="tx2">
              <a:lumMod val="75000"/>
            </a:schemeClr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bg1"/>
                </a:solidFill>
              </a:rPr>
              <a:t>8</a:t>
            </a:r>
            <a:endParaRPr lang="en-US" sz="1200" dirty="0"/>
          </a:p>
        </p:txBody>
      </p:sp>
      <p:sp>
        <p:nvSpPr>
          <p:cNvPr id="18" name="Programme item 8"/>
          <p:cNvSpPr/>
          <p:nvPr/>
        </p:nvSpPr>
        <p:spPr>
          <a:xfrm>
            <a:off x="914400" y="4151376"/>
            <a:ext cx="4846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2"/>
                </a:solidFill>
              </a:rPr>
              <a:t>Students’ section in the CIRSE Event App</a:t>
            </a:r>
            <a:endParaRPr lang="en-US" sz="1400" dirty="0"/>
          </a:p>
        </p:txBody>
      </p:sp>
      <p:pic>
        <p:nvPicPr>
          <p:cNvPr id="20" name="Student Programme logo" descr="CIRSE Student Programme logo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629400" y="742294"/>
            <a:ext cx="1920240" cy="1920240"/>
          </a:xfrm>
          <a:prstGeom prst="rect">
            <a:avLst/>
          </a:prstGeom>
        </p:spPr>
      </p:pic>
      <p:sp>
        <p:nvSpPr>
          <p:cNvPr id="21" name="Tagline card"/>
          <p:cNvSpPr/>
          <p:nvPr/>
        </p:nvSpPr>
        <p:spPr>
          <a:xfrm>
            <a:off x="6537960" y="2662534"/>
            <a:ext cx="2148840" cy="2092346"/>
          </a:xfrm>
          <a:prstGeom prst="roundRect">
            <a:avLst>
              <a:gd name="adj" fmla="val 22222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  <a:alpha val="54000"/>
                </a:schemeClr>
              </a:gs>
              <a:gs pos="53000">
                <a:schemeClr val="accent1">
                  <a:tint val="44500"/>
                  <a:satMod val="160000"/>
                  <a:alpha val="54000"/>
                </a:schemeClr>
              </a:gs>
              <a:gs pos="100000">
                <a:schemeClr val="accent1">
                  <a:tint val="23500"/>
                  <a:satMod val="160000"/>
                  <a:alpha val="54000"/>
                </a:schemeClr>
              </a:gs>
            </a:gsLst>
            <a:lin ang="5400000" scaled="1"/>
            <a:tileRect/>
          </a:gradFill>
          <a:ln/>
        </p:spPr>
        <p:txBody>
          <a:bodyPr/>
          <a:lstStyle/>
          <a:p>
            <a:endParaRPr lang="en-AT"/>
          </a:p>
        </p:txBody>
      </p:sp>
      <p:sp>
        <p:nvSpPr>
          <p:cNvPr id="22" name="Tagline"/>
          <p:cNvSpPr/>
          <p:nvPr/>
        </p:nvSpPr>
        <p:spPr>
          <a:xfrm>
            <a:off x="6720840" y="2850323"/>
            <a:ext cx="1737360" cy="16658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1200" b="1" i="1" dirty="0">
                <a:solidFill>
                  <a:schemeClr val="tx2"/>
                </a:solidFill>
              </a:rPr>
              <a:t>“This unique congress experience will </a:t>
            </a:r>
            <a:r>
              <a:rPr lang="en-US" sz="1100" b="1" i="1" dirty="0">
                <a:solidFill>
                  <a:schemeClr val="tx2"/>
                </a:solidFill>
              </a:rPr>
              <a:t>provide</a:t>
            </a:r>
            <a:r>
              <a:rPr lang="en-US" sz="1200" b="1" i="1" dirty="0">
                <a:solidFill>
                  <a:schemeClr val="tx2"/>
                </a:solidFill>
              </a:rPr>
              <a:t> you with educational, engaging &amp; fun IR-related sessions and events!”</a:t>
            </a:r>
            <a:endParaRPr lang="en-US" sz="1200" b="1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28032"/>
            <a:ext cx="457200" cy="20116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1"/>
              <a:t>7</a:t>
            </a:fld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1DD9756-F99D-1DFD-5833-C8562A88EE38}"/>
              </a:ext>
            </a:extLst>
          </p:cNvPr>
          <p:cNvSpPr txBox="1"/>
          <p:nvPr/>
        </p:nvSpPr>
        <p:spPr>
          <a:xfrm>
            <a:off x="1297305" y="4797811"/>
            <a:ext cx="102870" cy="261610"/>
          </a:xfrm>
          <a:prstGeom prst="rect">
            <a:avLst/>
          </a:prstGeom>
          <a:solidFill>
            <a:srgbClr val="F1E8D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050" b="1" dirty="0">
                <a:solidFill>
                  <a:srgbClr val="33468F"/>
                </a:solidFill>
                <a:latin typeface="Abadi" panose="020B0604020104020204" pitchFamily="34" charset="0"/>
              </a:rPr>
              <a:t>7</a:t>
            </a:r>
            <a:endParaRPr lang="en-AT" sz="1050" b="1" dirty="0">
              <a:solidFill>
                <a:srgbClr val="33468F"/>
              </a:solidFill>
              <a:latin typeface="Abadi" panose="020B0604020104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3">
            <a:alphaModFix amt="6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384048"/>
            <a:ext cx="75895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600" dirty="0">
                <a:solidFill>
                  <a:schemeClr val="tx2"/>
                </a:solidFill>
              </a:rPr>
              <a:t>Undergraduate medical students at CIRSE 2027</a:t>
            </a:r>
            <a:endParaRPr lang="en-US" sz="2600" dirty="0"/>
          </a:p>
        </p:txBody>
      </p:sp>
      <p:sp>
        <p:nvSpPr>
          <p:cNvPr id="3" name="Stat pre"/>
          <p:cNvSpPr/>
          <p:nvPr/>
        </p:nvSpPr>
        <p:spPr>
          <a:xfrm>
            <a:off x="457200" y="155448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tx2"/>
                </a:solidFill>
              </a:rPr>
              <a:t>the first</a:t>
            </a:r>
            <a:endParaRPr lang="en-US" sz="2000" dirty="0"/>
          </a:p>
        </p:txBody>
      </p:sp>
      <p:sp>
        <p:nvSpPr>
          <p:cNvPr id="4" name="Stat 200"/>
          <p:cNvSpPr/>
          <p:nvPr/>
        </p:nvSpPr>
        <p:spPr>
          <a:xfrm>
            <a:off x="457200" y="1874520"/>
            <a:ext cx="3108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800" dirty="0">
                <a:solidFill>
                  <a:schemeClr val="tx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</a:t>
            </a:r>
            <a:endParaRPr lang="en-US" sz="8800" dirty="0"/>
          </a:p>
        </p:txBody>
      </p:sp>
      <p:sp>
        <p:nvSpPr>
          <p:cNvPr id="5" name="Stat pill"/>
          <p:cNvSpPr/>
          <p:nvPr/>
        </p:nvSpPr>
        <p:spPr>
          <a:xfrm>
            <a:off x="1097280" y="3291840"/>
            <a:ext cx="1828800" cy="45720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7A21B"/>
                </a:solidFill>
              </a:rPr>
              <a:t>students</a:t>
            </a:r>
            <a:endParaRPr lang="en-US" sz="1800" dirty="0">
              <a:solidFill>
                <a:srgbClr val="F7A21B"/>
              </a:solidFill>
            </a:endParaRPr>
          </a:p>
        </p:txBody>
      </p:sp>
      <p:sp>
        <p:nvSpPr>
          <p:cNvPr id="6" name="Grant card"/>
          <p:cNvSpPr/>
          <p:nvPr/>
        </p:nvSpPr>
        <p:spPr>
          <a:xfrm>
            <a:off x="3931920" y="1508760"/>
            <a:ext cx="4754880" cy="2468154"/>
          </a:xfrm>
          <a:prstGeom prst="roundRect">
            <a:avLst>
              <a:gd name="adj" fmla="val 11667"/>
            </a:avLst>
          </a:prstGeom>
          <a:solidFill>
            <a:schemeClr val="accent1">
              <a:lumMod val="20000"/>
              <a:lumOff val="80000"/>
            </a:schemeClr>
          </a:solidFill>
          <a:ln/>
        </p:spPr>
        <p:txBody>
          <a:bodyPr/>
          <a:lstStyle/>
          <a:p>
            <a:endParaRPr lang="en-AT"/>
          </a:p>
        </p:txBody>
      </p:sp>
      <p:sp>
        <p:nvSpPr>
          <p:cNvPr id="7" name="Grant text"/>
          <p:cNvSpPr/>
          <p:nvPr/>
        </p:nvSpPr>
        <p:spPr>
          <a:xfrm>
            <a:off x="4206240" y="1645920"/>
            <a:ext cx="42062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2000" b="1" u="sng" dirty="0">
                <a:solidFill>
                  <a:schemeClr val="tx2"/>
                </a:solidFill>
              </a:rPr>
              <a:t>Travel Support Grant</a:t>
            </a:r>
            <a:endParaRPr lang="en-US" sz="2000" u="sng" dirty="0">
              <a:solidFill>
                <a:schemeClr val="tx2"/>
              </a:solidFill>
            </a:endParaRPr>
          </a:p>
          <a:p>
            <a:pPr marL="0" indent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tx2"/>
                </a:solidFill>
              </a:rPr>
              <a:t>The first 200 students who successfully register for CIRSE 2027 have a chance to win a CIRSE travel support grant!</a:t>
            </a:r>
            <a:endParaRPr lang="en-US" sz="20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400" b="1" dirty="0">
                <a:solidFill>
                  <a:schemeClr val="tx2"/>
                </a:solidFill>
              </a:rPr>
              <a:t>Visit cirse.org/students and learn more.</a:t>
            </a:r>
            <a:endParaRPr lang="en-US" sz="2000" dirty="0"/>
          </a:p>
        </p:txBody>
      </p:sp>
      <p:sp>
        <p:nvSpPr>
          <p:cNvPr id="8" name="Contact pill">
            <a:hlinkClick r:id="rId4"/>
          </p:cNvPr>
          <p:cNvSpPr/>
          <p:nvPr/>
        </p:nvSpPr>
        <p:spPr>
          <a:xfrm>
            <a:off x="4177211" y="3288937"/>
            <a:ext cx="4206240" cy="45720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u="sng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Any questions? students@cirse.org</a:t>
            </a:r>
            <a:endParaRPr lang="en-US" sz="14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9" name="Sparkle"/>
          <p:cNvSpPr/>
          <p:nvPr/>
        </p:nvSpPr>
        <p:spPr>
          <a:xfrm>
            <a:off x="3154680" y="1417320"/>
            <a:ext cx="365760" cy="365760"/>
          </a:xfrm>
          <a:prstGeom prst="star4">
            <a:avLst/>
          </a:prstGeom>
          <a:solidFill>
            <a:schemeClr val="bg1"/>
          </a:solidFill>
          <a:ln/>
        </p:spPr>
        <p:txBody>
          <a:bodyPr/>
          <a:lstStyle/>
          <a:p>
            <a:endParaRPr lang="en-AT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28032"/>
            <a:ext cx="457200" cy="20116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1"/>
              <a:t>8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070304C-A813-DD66-A1D6-DAF88D7BAC1D}"/>
              </a:ext>
            </a:extLst>
          </p:cNvPr>
          <p:cNvSpPr txBox="1"/>
          <p:nvPr/>
        </p:nvSpPr>
        <p:spPr>
          <a:xfrm>
            <a:off x="1297305" y="4797811"/>
            <a:ext cx="102870" cy="261610"/>
          </a:xfrm>
          <a:prstGeom prst="rect">
            <a:avLst/>
          </a:prstGeom>
          <a:solidFill>
            <a:srgbClr val="F8C077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050" b="1" dirty="0">
                <a:solidFill>
                  <a:srgbClr val="1D2B65"/>
                </a:solidFill>
                <a:latin typeface="Abadi" panose="020B0604020104020204" pitchFamily="34" charset="0"/>
              </a:rPr>
              <a:t>7</a:t>
            </a:r>
            <a:endParaRPr lang="en-AT" sz="1050" b="1" dirty="0">
              <a:solidFill>
                <a:srgbClr val="1D2B65"/>
              </a:solidFill>
              <a:latin typeface="Abadi" panose="020B0604020104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tudents attending the Introducing IR session" descr="Students attending the Introducing IR sessi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365760"/>
            <a:ext cx="8412480" cy="420624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777240" y="2651760"/>
            <a:ext cx="6858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3200" dirty="0">
                <a:solidFill>
                  <a:schemeClr val="bg1"/>
                </a:solidFill>
              </a:rPr>
              <a:t>Introducing IR session</a:t>
            </a:r>
            <a:endParaRPr lang="en-US" sz="3200" dirty="0"/>
          </a:p>
        </p:txBody>
      </p:sp>
      <p:sp>
        <p:nvSpPr>
          <p:cNvPr id="4" name="Day and time pill"/>
          <p:cNvSpPr/>
          <p:nvPr/>
        </p:nvSpPr>
        <p:spPr>
          <a:xfrm>
            <a:off x="777240" y="3959352"/>
            <a:ext cx="3566160" cy="42062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1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1">
                  <a:lumMod val="40000"/>
                  <a:lumOff val="60000"/>
                  <a:shade val="100000"/>
                  <a:satMod val="115000"/>
                </a:schemeClr>
              </a:gs>
            </a:gsLst>
            <a:lin ang="13500000" scaled="1"/>
            <a:tileRect/>
          </a:gra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tx2"/>
                </a:solidFill>
              </a:rPr>
              <a:t>SATURDAY  ·  08:30 – 09:30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28032"/>
            <a:ext cx="457200" cy="20116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lang="en-US" b="1"/>
              <a:t>9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8E5288-043B-9828-A43E-DE183D90FD15}"/>
              </a:ext>
            </a:extLst>
          </p:cNvPr>
          <p:cNvSpPr txBox="1"/>
          <p:nvPr/>
        </p:nvSpPr>
        <p:spPr>
          <a:xfrm flipH="1">
            <a:off x="1320163" y="4797811"/>
            <a:ext cx="120013" cy="261610"/>
          </a:xfrm>
          <a:prstGeom prst="rect">
            <a:avLst/>
          </a:prstGeom>
          <a:solidFill>
            <a:srgbClr val="44405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050" b="1" dirty="0">
                <a:solidFill>
                  <a:srgbClr val="9DB2FF"/>
                </a:solidFill>
                <a:latin typeface="Abadi" panose="020B0604020104020204" pitchFamily="34" charset="0"/>
              </a:rPr>
              <a:t>7</a:t>
            </a:r>
            <a:endParaRPr lang="en-AT" sz="1050" b="1" dirty="0">
              <a:solidFill>
                <a:srgbClr val="9DB2FF"/>
              </a:solidFill>
              <a:latin typeface="Abadi" panose="020B0604020104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95E87AD5-BB72-4BA1-44AB-F992877FC76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</a:blip>
          <a:srcRect t="15838" r="1029" b="7759"/>
          <a:stretch>
            <a:fillRect/>
          </a:stretch>
        </p:blipFill>
        <p:spPr>
          <a:xfrm>
            <a:off x="390582" y="427620"/>
            <a:ext cx="8241030" cy="4040506"/>
          </a:xfrm>
          <a:prstGeom prst="roundRect">
            <a:avLst/>
          </a:prstGeom>
        </p:spPr>
      </p:pic>
      <p:sp>
        <p:nvSpPr>
          <p:cNvPr id="6" name="Sparkle"/>
          <p:cNvSpPr/>
          <p:nvPr/>
        </p:nvSpPr>
        <p:spPr>
          <a:xfrm>
            <a:off x="7995285" y="731520"/>
            <a:ext cx="365760" cy="365760"/>
          </a:xfrm>
          <a:prstGeom prst="star4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AT"/>
          </a:p>
        </p:txBody>
      </p:sp>
      <p:sp>
        <p:nvSpPr>
          <p:cNvPr id="5" name="Text 0"/>
          <p:cNvSpPr>
            <a:spLocks noGrp="1"/>
          </p:cNvSpPr>
          <p:nvPr>
            <p:ph type="title" idx="100" hasCustomPrompt="1"/>
          </p:nvPr>
        </p:nvSpPr>
        <p:spPr>
          <a:xfrm>
            <a:off x="668654" y="3447288"/>
            <a:ext cx="5812155" cy="5097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200" dirty="0">
                <a:solidFill>
                  <a:schemeClr val="bg1"/>
                </a:solidFill>
              </a:rPr>
              <a:t>Students’ Meet &amp; Greet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1"/>
              <a:t>10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D5895FA-F938-DFBF-5CE2-CA336261F5CC}"/>
              </a:ext>
            </a:extLst>
          </p:cNvPr>
          <p:cNvSpPr txBox="1"/>
          <p:nvPr/>
        </p:nvSpPr>
        <p:spPr>
          <a:xfrm>
            <a:off x="1297305" y="4797811"/>
            <a:ext cx="102870" cy="261610"/>
          </a:xfrm>
          <a:prstGeom prst="rect">
            <a:avLst/>
          </a:prstGeom>
          <a:solidFill>
            <a:srgbClr val="433F5A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050" b="1" dirty="0">
                <a:solidFill>
                  <a:srgbClr val="93A6EE"/>
                </a:solidFill>
                <a:latin typeface="Abadi" panose="020B0604020104020204" pitchFamily="34" charset="0"/>
              </a:rPr>
              <a:t>7</a:t>
            </a:r>
            <a:endParaRPr lang="en-AT" sz="1050" b="1" dirty="0">
              <a:solidFill>
                <a:srgbClr val="93A6EE"/>
              </a:solidFill>
              <a:latin typeface="Abadi" panose="020B0604020104020204" pitchFamily="34" charset="0"/>
            </a:endParaRPr>
          </a:p>
        </p:txBody>
      </p:sp>
      <p:sp>
        <p:nvSpPr>
          <p:cNvPr id="16" name="Day and time pill">
            <a:extLst>
              <a:ext uri="{FF2B5EF4-FFF2-40B4-BE49-F238E27FC236}">
                <a16:creationId xmlns:a16="http://schemas.microsoft.com/office/drawing/2014/main" id="{8F0AC9B8-4A47-BC82-F069-F1482CA199C2}"/>
              </a:ext>
            </a:extLst>
          </p:cNvPr>
          <p:cNvSpPr/>
          <p:nvPr/>
        </p:nvSpPr>
        <p:spPr>
          <a:xfrm>
            <a:off x="777240" y="3926707"/>
            <a:ext cx="3566160" cy="42062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1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1">
                  <a:lumMod val="40000"/>
                  <a:lumOff val="60000"/>
                  <a:shade val="100000"/>
                  <a:satMod val="115000"/>
                </a:schemeClr>
              </a:gs>
            </a:gsLst>
            <a:lin ang="13500000" scaled="1"/>
            <a:tileRect/>
          </a:gra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tx2"/>
                </a:solidFill>
              </a:rPr>
              <a:t>SATURDAY  ·  10:00 – 11:00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D634C52-3594-F6E2-C552-302C9784336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</a:blip>
          <a:srcRect t="18491"/>
          <a:stretch>
            <a:fillRect/>
          </a:stretch>
        </p:blipFill>
        <p:spPr>
          <a:xfrm>
            <a:off x="425843" y="271342"/>
            <a:ext cx="8209483" cy="4452579"/>
          </a:xfrm>
          <a:prstGeom prst="round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28032"/>
            <a:ext cx="457200" cy="20116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lang="en-US" b="1"/>
              <a:t>11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EA5071-1E4F-708C-AFE9-92E248912515}"/>
              </a:ext>
            </a:extLst>
          </p:cNvPr>
          <p:cNvSpPr txBox="1"/>
          <p:nvPr/>
        </p:nvSpPr>
        <p:spPr>
          <a:xfrm flipH="1">
            <a:off x="1320163" y="4804635"/>
            <a:ext cx="120013" cy="261610"/>
          </a:xfrm>
          <a:prstGeom prst="rect">
            <a:avLst/>
          </a:prstGeom>
          <a:solidFill>
            <a:srgbClr val="44405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050" b="1" dirty="0">
                <a:solidFill>
                  <a:srgbClr val="9DB2FF"/>
                </a:solidFill>
                <a:latin typeface="Abadi" panose="020B0604020104020204" pitchFamily="34" charset="0"/>
              </a:rPr>
              <a:t>7</a:t>
            </a:r>
            <a:endParaRPr lang="en-AT" sz="1050" b="1" dirty="0">
              <a:solidFill>
                <a:srgbClr val="9DB2FF"/>
              </a:solidFill>
              <a:latin typeface="Abadi" panose="020B0604020104020204" pitchFamily="34" charset="0"/>
            </a:endParaRPr>
          </a:p>
        </p:txBody>
      </p:sp>
      <p:sp>
        <p:nvSpPr>
          <p:cNvPr id="5" name="Text 0"/>
          <p:cNvSpPr>
            <a:spLocks noGrp="1"/>
          </p:cNvSpPr>
          <p:nvPr>
            <p:ph type="title" idx="100" hasCustomPrompt="1"/>
          </p:nvPr>
        </p:nvSpPr>
        <p:spPr>
          <a:xfrm>
            <a:off x="708229" y="3273552"/>
            <a:ext cx="393883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200" dirty="0">
                <a:solidFill>
                  <a:schemeClr val="bg1"/>
                </a:solidFill>
              </a:rPr>
              <a:t>Mentoring event</a:t>
            </a:r>
          </a:p>
        </p:txBody>
      </p:sp>
      <p:sp>
        <p:nvSpPr>
          <p:cNvPr id="8" name="Day and time pill">
            <a:extLst>
              <a:ext uri="{FF2B5EF4-FFF2-40B4-BE49-F238E27FC236}">
                <a16:creationId xmlns:a16="http://schemas.microsoft.com/office/drawing/2014/main" id="{F936481A-95F2-BE67-0B70-880A735B43F1}"/>
              </a:ext>
            </a:extLst>
          </p:cNvPr>
          <p:cNvSpPr/>
          <p:nvPr/>
        </p:nvSpPr>
        <p:spPr>
          <a:xfrm>
            <a:off x="635815" y="3840480"/>
            <a:ext cx="3566160" cy="42062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1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1">
                  <a:lumMod val="40000"/>
                  <a:lumOff val="60000"/>
                  <a:shade val="100000"/>
                  <a:satMod val="115000"/>
                </a:schemeClr>
              </a:gs>
            </a:gsLst>
            <a:lin ang="13500000" scaled="1"/>
            <a:tileRect/>
          </a:gra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tx2"/>
                </a:solidFill>
              </a:rPr>
              <a:t>SUNDAY  ·  10:00 – 11:00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FE65DA2-194B-1B83-F6DB-9716C44063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</a:blip>
          <a:srcRect l="15259" t="32096"/>
          <a:stretch>
            <a:fillRect/>
          </a:stretch>
        </p:blipFill>
        <p:spPr>
          <a:xfrm>
            <a:off x="462916" y="361101"/>
            <a:ext cx="8142133" cy="4349642"/>
          </a:xfrm>
          <a:prstGeom prst="round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777240" y="2651760"/>
            <a:ext cx="6858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3200" dirty="0">
                <a:solidFill>
                  <a:schemeClr val="bg1"/>
                </a:solidFill>
              </a:rPr>
              <a:t>Students on Stage</a:t>
            </a:r>
            <a:endParaRPr lang="en-US" sz="3200" dirty="0"/>
          </a:p>
        </p:txBody>
      </p:sp>
      <p:sp>
        <p:nvSpPr>
          <p:cNvPr id="4" name="Day and time pill"/>
          <p:cNvSpPr/>
          <p:nvPr/>
        </p:nvSpPr>
        <p:spPr>
          <a:xfrm>
            <a:off x="777240" y="3959352"/>
            <a:ext cx="3566160" cy="420624"/>
          </a:xfrm>
          <a:prstGeom prst="roundRect">
            <a:avLst>
              <a:gd name="adj" fmla="val 50000"/>
            </a:avLst>
          </a:prstGeom>
          <a:solidFill>
            <a:schemeClr val="accent1">
              <a:lumMod val="40000"/>
              <a:lumOff val="60000"/>
            </a:schemeClr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tx2"/>
                </a:solidFill>
              </a:rPr>
              <a:t>MONDAY  ·  17:30 – 18:30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28032"/>
            <a:ext cx="457200" cy="20116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lang="en-US" b="1"/>
              <a:t>12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CF1901-08B9-9705-AAB6-1C406A1BF9CB}"/>
              </a:ext>
            </a:extLst>
          </p:cNvPr>
          <p:cNvSpPr txBox="1"/>
          <p:nvPr/>
        </p:nvSpPr>
        <p:spPr>
          <a:xfrm flipH="1">
            <a:off x="1320163" y="4816099"/>
            <a:ext cx="120013" cy="261610"/>
          </a:xfrm>
          <a:prstGeom prst="rect">
            <a:avLst/>
          </a:prstGeom>
          <a:solidFill>
            <a:srgbClr val="44405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050" b="1" dirty="0">
                <a:solidFill>
                  <a:srgbClr val="9DB2FF"/>
                </a:solidFill>
                <a:latin typeface="Abadi" panose="020B0604020104020204" pitchFamily="34" charset="0"/>
              </a:rPr>
              <a:t>7</a:t>
            </a:r>
            <a:endParaRPr lang="en-AT" sz="1050" b="1" dirty="0">
              <a:solidFill>
                <a:srgbClr val="9DB2FF"/>
              </a:solidFill>
              <a:latin typeface="Abadi" panose="020B0604020104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CAA45B6-58A0-B066-A587-B61E443B5CC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</a:blip>
          <a:srcRect t="17222"/>
          <a:stretch>
            <a:fillRect/>
          </a:stretch>
        </p:blipFill>
        <p:spPr>
          <a:xfrm>
            <a:off x="446119" y="268353"/>
            <a:ext cx="8093093" cy="4466593"/>
          </a:xfrm>
          <a:prstGeom prst="round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777240" y="2651760"/>
            <a:ext cx="6858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3200" dirty="0"/>
              <a:t>Students’ Quiz</a:t>
            </a:r>
          </a:p>
        </p:txBody>
      </p:sp>
      <p:sp>
        <p:nvSpPr>
          <p:cNvPr id="4" name="Day and time pill"/>
          <p:cNvSpPr/>
          <p:nvPr/>
        </p:nvSpPr>
        <p:spPr>
          <a:xfrm>
            <a:off x="777240" y="3959352"/>
            <a:ext cx="3566160" cy="420624"/>
          </a:xfrm>
          <a:prstGeom prst="roundRect">
            <a:avLst>
              <a:gd name="adj" fmla="val 50000"/>
            </a:avLst>
          </a:prstGeom>
          <a:solidFill>
            <a:schemeClr val="accent1">
              <a:lumMod val="40000"/>
              <a:lumOff val="60000"/>
            </a:schemeClr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tx2"/>
                </a:solidFill>
              </a:rPr>
              <a:t>TUESDAY  ·  12:00 – 13:00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28032"/>
            <a:ext cx="457200" cy="20116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lang="en-US" b="1"/>
              <a:t>13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CCBB07-A018-8AA2-1F86-4FF3FCAC48B9}"/>
              </a:ext>
            </a:extLst>
          </p:cNvPr>
          <p:cNvSpPr txBox="1"/>
          <p:nvPr/>
        </p:nvSpPr>
        <p:spPr>
          <a:xfrm flipH="1">
            <a:off x="1320163" y="4797811"/>
            <a:ext cx="120013" cy="261610"/>
          </a:xfrm>
          <a:prstGeom prst="rect">
            <a:avLst/>
          </a:prstGeom>
          <a:solidFill>
            <a:srgbClr val="44405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050" b="1" dirty="0">
                <a:solidFill>
                  <a:srgbClr val="9DB2FF"/>
                </a:solidFill>
                <a:latin typeface="Abadi" panose="020B0604020104020204" pitchFamily="34" charset="0"/>
              </a:rPr>
              <a:t>7</a:t>
            </a:r>
            <a:endParaRPr lang="en-AT" sz="1050" b="1" dirty="0">
              <a:solidFill>
                <a:srgbClr val="9DB2FF"/>
              </a:solidFill>
              <a:latin typeface="Abadi" panose="020B0604020104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fo card"/>
          <p:cNvSpPr/>
          <p:nvPr/>
        </p:nvSpPr>
        <p:spPr>
          <a:xfrm>
            <a:off x="411480" y="365760"/>
            <a:ext cx="2743200" cy="4206240"/>
          </a:xfrm>
          <a:prstGeom prst="roundRect">
            <a:avLst>
              <a:gd name="adj" fmla="val 11667"/>
            </a:avLst>
          </a:prstGeom>
          <a:solidFill>
            <a:srgbClr val="F7E0C1">
              <a:alpha val="33000"/>
            </a:srgbClr>
          </a:solidFill>
          <a:ln/>
        </p:spPr>
        <p:txBody>
          <a:bodyPr/>
          <a:lstStyle/>
          <a:p>
            <a:endParaRPr lang="en-AT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685800" y="731520"/>
            <a:ext cx="21945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200" dirty="0">
                <a:solidFill>
                  <a:schemeClr val="tx2"/>
                </a:solidFill>
              </a:rPr>
              <a:t>Hands-on device training</a:t>
            </a:r>
          </a:p>
        </p:txBody>
      </p:sp>
      <p:sp>
        <p:nvSpPr>
          <p:cNvPr id="4" name="Days"/>
          <p:cNvSpPr/>
          <p:nvPr/>
        </p:nvSpPr>
        <p:spPr>
          <a:xfrm>
            <a:off x="685800" y="2468880"/>
            <a:ext cx="2194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chemeClr val="tx2">
                    <a:lumMod val="40000"/>
                    <a:lumOff val="60000"/>
                  </a:schemeClr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Saturday –</a:t>
            </a:r>
            <a:endParaRPr lang="en-US" sz="1800" dirty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 marL="0" indent="0">
              <a:buNone/>
            </a:pPr>
            <a:r>
              <a:rPr lang="en-US" sz="1800" dirty="0">
                <a:solidFill>
                  <a:schemeClr val="tx2">
                    <a:lumMod val="40000"/>
                    <a:lumOff val="60000"/>
                  </a:schemeClr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Tuesday</a:t>
            </a:r>
            <a:endParaRPr lang="en-US" sz="1800" dirty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Sparkle"/>
          <p:cNvSpPr/>
          <p:nvPr/>
        </p:nvSpPr>
        <p:spPr>
          <a:xfrm>
            <a:off x="2377440" y="3977640"/>
            <a:ext cx="365760" cy="365760"/>
          </a:xfrm>
          <a:prstGeom prst="star4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en-AT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28032"/>
            <a:ext cx="457200" cy="20116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1"/>
              <a:t>14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8099C3-F681-23CD-B958-D299570B083E}"/>
              </a:ext>
            </a:extLst>
          </p:cNvPr>
          <p:cNvSpPr txBox="1"/>
          <p:nvPr/>
        </p:nvSpPr>
        <p:spPr>
          <a:xfrm>
            <a:off x="1297305" y="4797811"/>
            <a:ext cx="102870" cy="261610"/>
          </a:xfrm>
          <a:prstGeom prst="rect">
            <a:avLst/>
          </a:prstGeom>
          <a:solidFill>
            <a:srgbClr val="F1E8D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050" b="1" dirty="0">
                <a:solidFill>
                  <a:srgbClr val="33468F"/>
                </a:solidFill>
                <a:latin typeface="Abadi" panose="020B0604020104020204" pitchFamily="34" charset="0"/>
              </a:rPr>
              <a:t>7</a:t>
            </a:r>
            <a:endParaRPr lang="en-AT" sz="1050" b="1" dirty="0">
              <a:solidFill>
                <a:srgbClr val="33468F"/>
              </a:solidFill>
              <a:latin typeface="Abadi" panose="020B0604020104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20A71C1-287D-AD0E-CCE5-A6B5F1FB8BF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</a:blip>
          <a:srcRect l="4410" r="6974"/>
          <a:stretch>
            <a:fillRect/>
          </a:stretch>
        </p:blipFill>
        <p:spPr>
          <a:xfrm>
            <a:off x="3200400" y="301251"/>
            <a:ext cx="5762649" cy="4335258"/>
          </a:xfrm>
          <a:prstGeom prst="round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384048"/>
            <a:ext cx="75895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600" dirty="0">
                <a:solidFill>
                  <a:schemeClr val="tx2"/>
                </a:solidFill>
              </a:rPr>
              <a:t>Why you should be a part of the CIRSE Student Programme?</a:t>
            </a:r>
            <a:endParaRPr lang="en-US" sz="2600" dirty="0"/>
          </a:p>
        </p:txBody>
      </p:sp>
      <p:sp>
        <p:nvSpPr>
          <p:cNvPr id="3" name="Icon circle"/>
          <p:cNvSpPr/>
          <p:nvPr/>
        </p:nvSpPr>
        <p:spPr>
          <a:xfrm>
            <a:off x="457200" y="1586484"/>
            <a:ext cx="347472" cy="347472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AT"/>
          </a:p>
        </p:txBody>
      </p:sp>
      <p:pic>
        <p:nvPicPr>
          <p:cNvPr id="4" name="Icon FaCheck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017" y="1680301"/>
            <a:ext cx="159837" cy="159837"/>
          </a:xfrm>
          <a:prstGeom prst="rect">
            <a:avLst/>
          </a:prstGeom>
        </p:spPr>
      </p:pic>
      <p:sp>
        <p:nvSpPr>
          <p:cNvPr id="5" name="Reason 1"/>
          <p:cNvSpPr/>
          <p:nvPr/>
        </p:nvSpPr>
        <p:spPr>
          <a:xfrm>
            <a:off x="960120" y="1554480"/>
            <a:ext cx="3794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tx2"/>
                </a:solidFill>
              </a:rPr>
              <a:t>Deepen your knowledge of IR</a:t>
            </a:r>
            <a:endParaRPr lang="en-US" sz="1400" dirty="0"/>
          </a:p>
        </p:txBody>
      </p:sp>
      <p:sp>
        <p:nvSpPr>
          <p:cNvPr id="6" name="Icon circle"/>
          <p:cNvSpPr/>
          <p:nvPr/>
        </p:nvSpPr>
        <p:spPr>
          <a:xfrm>
            <a:off x="457200" y="2125980"/>
            <a:ext cx="347472" cy="347472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en-AT"/>
          </a:p>
        </p:txBody>
      </p:sp>
      <p:pic>
        <p:nvPicPr>
          <p:cNvPr id="7" name="Icon FaCheck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017" y="2219797"/>
            <a:ext cx="159837" cy="159837"/>
          </a:xfrm>
          <a:prstGeom prst="rect">
            <a:avLst/>
          </a:prstGeom>
        </p:spPr>
      </p:pic>
      <p:sp>
        <p:nvSpPr>
          <p:cNvPr id="8" name="Reason 2"/>
          <p:cNvSpPr/>
          <p:nvPr/>
        </p:nvSpPr>
        <p:spPr>
          <a:xfrm>
            <a:off x="960120" y="2093976"/>
            <a:ext cx="3794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tx2"/>
                </a:solidFill>
              </a:rPr>
              <a:t>Get to know other medical students</a:t>
            </a:r>
            <a:endParaRPr lang="en-US" sz="1400" dirty="0"/>
          </a:p>
        </p:txBody>
      </p:sp>
      <p:sp>
        <p:nvSpPr>
          <p:cNvPr id="9" name="Icon circle"/>
          <p:cNvSpPr/>
          <p:nvPr/>
        </p:nvSpPr>
        <p:spPr>
          <a:xfrm>
            <a:off x="457200" y="2665476"/>
            <a:ext cx="347472" cy="347472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AT"/>
          </a:p>
        </p:txBody>
      </p:sp>
      <p:pic>
        <p:nvPicPr>
          <p:cNvPr id="10" name="Icon FaCheck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017" y="2759293"/>
            <a:ext cx="159837" cy="159837"/>
          </a:xfrm>
          <a:prstGeom prst="rect">
            <a:avLst/>
          </a:prstGeom>
        </p:spPr>
      </p:pic>
      <p:sp>
        <p:nvSpPr>
          <p:cNvPr id="11" name="Reason 3"/>
          <p:cNvSpPr/>
          <p:nvPr/>
        </p:nvSpPr>
        <p:spPr>
          <a:xfrm>
            <a:off x="960120" y="2633472"/>
            <a:ext cx="3794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tx2"/>
                </a:solidFill>
              </a:rPr>
              <a:t>Meet leaders in IR</a:t>
            </a:r>
            <a:endParaRPr lang="en-US" sz="1400" dirty="0"/>
          </a:p>
        </p:txBody>
      </p:sp>
      <p:sp>
        <p:nvSpPr>
          <p:cNvPr id="12" name="Icon circle"/>
          <p:cNvSpPr/>
          <p:nvPr/>
        </p:nvSpPr>
        <p:spPr>
          <a:xfrm>
            <a:off x="457200" y="3328416"/>
            <a:ext cx="347472" cy="347472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en-AT"/>
          </a:p>
        </p:txBody>
      </p:sp>
      <p:pic>
        <p:nvPicPr>
          <p:cNvPr id="13" name="Icon FaCheck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017" y="3422233"/>
            <a:ext cx="159837" cy="159837"/>
          </a:xfrm>
          <a:prstGeom prst="rect">
            <a:avLst/>
          </a:prstGeom>
        </p:spPr>
      </p:pic>
      <p:sp>
        <p:nvSpPr>
          <p:cNvPr id="14" name="Reason 4"/>
          <p:cNvSpPr/>
          <p:nvPr/>
        </p:nvSpPr>
        <p:spPr>
          <a:xfrm>
            <a:off x="960120" y="3172968"/>
            <a:ext cx="3794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tx2"/>
                </a:solidFill>
              </a:rPr>
              <a:t>Learn different methods &amp; possibilities of treatments through hands-on device training</a:t>
            </a:r>
            <a:endParaRPr lang="en-US" sz="1400" dirty="0"/>
          </a:p>
        </p:txBody>
      </p:sp>
      <p:sp>
        <p:nvSpPr>
          <p:cNvPr id="15" name="Icon circle"/>
          <p:cNvSpPr/>
          <p:nvPr/>
        </p:nvSpPr>
        <p:spPr>
          <a:xfrm>
            <a:off x="457200" y="3991356"/>
            <a:ext cx="347472" cy="347472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AT"/>
          </a:p>
        </p:txBody>
      </p:sp>
      <p:pic>
        <p:nvPicPr>
          <p:cNvPr id="16" name="Icon FaCheck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017" y="4085173"/>
            <a:ext cx="159837" cy="159837"/>
          </a:xfrm>
          <a:prstGeom prst="rect">
            <a:avLst/>
          </a:prstGeom>
        </p:spPr>
      </p:pic>
      <p:sp>
        <p:nvSpPr>
          <p:cNvPr id="17" name="Reason 5"/>
          <p:cNvSpPr/>
          <p:nvPr/>
        </p:nvSpPr>
        <p:spPr>
          <a:xfrm>
            <a:off x="960120" y="3959352"/>
            <a:ext cx="3794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tx2"/>
                </a:solidFill>
              </a:rPr>
              <a:t>Get inspired by different IR career paths</a:t>
            </a:r>
            <a:endParaRPr lang="en-US" sz="1400" dirty="0"/>
          </a:p>
        </p:txBody>
      </p:sp>
      <p:sp>
        <p:nvSpPr>
          <p:cNvPr id="18" name="Perks panel"/>
          <p:cNvSpPr/>
          <p:nvPr/>
        </p:nvSpPr>
        <p:spPr>
          <a:xfrm>
            <a:off x="5120640" y="1371600"/>
            <a:ext cx="3566160" cy="3291840"/>
          </a:xfrm>
          <a:prstGeom prst="roundRect">
            <a:avLst>
              <a:gd name="adj" fmla="val 9722"/>
            </a:avLst>
          </a:prstGeom>
          <a:solidFill>
            <a:schemeClr val="tx2"/>
          </a:solidFill>
          <a:ln/>
        </p:spPr>
        <p:txBody>
          <a:bodyPr/>
          <a:lstStyle/>
          <a:p>
            <a:endParaRPr lang="en-AT"/>
          </a:p>
        </p:txBody>
      </p:sp>
      <p:sp>
        <p:nvSpPr>
          <p:cNvPr id="19" name="Icon circle"/>
          <p:cNvSpPr/>
          <p:nvPr/>
        </p:nvSpPr>
        <p:spPr>
          <a:xfrm>
            <a:off x="5349240" y="1572768"/>
            <a:ext cx="457200" cy="4572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txBody>
          <a:bodyPr/>
          <a:lstStyle/>
          <a:p>
            <a:endParaRPr lang="en-AT"/>
          </a:p>
        </p:txBody>
      </p:sp>
      <p:pic>
        <p:nvPicPr>
          <p:cNvPr id="20" name="Icon FaChalkboardTeacher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2684" y="1696212"/>
            <a:ext cx="210312" cy="210312"/>
          </a:xfrm>
          <a:prstGeom prst="rect">
            <a:avLst/>
          </a:prstGeom>
        </p:spPr>
      </p:pic>
      <p:sp>
        <p:nvSpPr>
          <p:cNvPr id="21" name="Perk 1"/>
          <p:cNvSpPr/>
          <p:nvPr/>
        </p:nvSpPr>
        <p:spPr>
          <a:xfrm>
            <a:off x="5943600" y="1572768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chemeClr val="bg1"/>
                </a:solidFill>
              </a:rPr>
              <a:t>Introducing IR session</a:t>
            </a:r>
            <a:endParaRPr lang="en-US" sz="1200" dirty="0"/>
          </a:p>
        </p:txBody>
      </p:sp>
      <p:sp>
        <p:nvSpPr>
          <p:cNvPr id="22" name="Icon circle"/>
          <p:cNvSpPr/>
          <p:nvPr/>
        </p:nvSpPr>
        <p:spPr>
          <a:xfrm>
            <a:off x="5349240" y="2176272"/>
            <a:ext cx="457200" cy="4572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/>
        </p:spPr>
        <p:txBody>
          <a:bodyPr/>
          <a:lstStyle/>
          <a:p>
            <a:endParaRPr lang="en-AT"/>
          </a:p>
        </p:txBody>
      </p:sp>
      <p:pic>
        <p:nvPicPr>
          <p:cNvPr id="23" name="Icon FaMicroscope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72684" y="2299716"/>
            <a:ext cx="210312" cy="210312"/>
          </a:xfrm>
          <a:prstGeom prst="rect">
            <a:avLst/>
          </a:prstGeom>
        </p:spPr>
      </p:pic>
      <p:sp>
        <p:nvSpPr>
          <p:cNvPr id="24" name="Perk 2"/>
          <p:cNvSpPr/>
          <p:nvPr/>
        </p:nvSpPr>
        <p:spPr>
          <a:xfrm>
            <a:off x="5943600" y="2176272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chemeClr val="bg1"/>
                </a:solidFill>
              </a:rPr>
              <a:t>Recommended scientific sessions &amp; talks</a:t>
            </a:r>
            <a:endParaRPr lang="en-US" sz="1200" dirty="0"/>
          </a:p>
        </p:txBody>
      </p:sp>
      <p:sp>
        <p:nvSpPr>
          <p:cNvPr id="25" name="Icon circle"/>
          <p:cNvSpPr/>
          <p:nvPr/>
        </p:nvSpPr>
        <p:spPr>
          <a:xfrm>
            <a:off x="5349240" y="2779776"/>
            <a:ext cx="457200" cy="4572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txBody>
          <a:bodyPr/>
          <a:lstStyle/>
          <a:p>
            <a:endParaRPr lang="en-AT"/>
          </a:p>
        </p:txBody>
      </p:sp>
      <p:pic>
        <p:nvPicPr>
          <p:cNvPr id="26" name="Icon FaStethoscope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72684" y="2903220"/>
            <a:ext cx="210312" cy="210312"/>
          </a:xfrm>
          <a:prstGeom prst="rect">
            <a:avLst/>
          </a:prstGeom>
        </p:spPr>
      </p:pic>
      <p:sp>
        <p:nvSpPr>
          <p:cNvPr id="27" name="Perk 3"/>
          <p:cNvSpPr/>
          <p:nvPr/>
        </p:nvSpPr>
        <p:spPr>
          <a:xfrm>
            <a:off x="5943600" y="2779776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chemeClr val="bg1"/>
                </a:solidFill>
              </a:rPr>
              <a:t>Hands-on device training sessions</a:t>
            </a:r>
            <a:endParaRPr lang="en-US" sz="1200" dirty="0"/>
          </a:p>
        </p:txBody>
      </p:sp>
      <p:sp>
        <p:nvSpPr>
          <p:cNvPr id="28" name="Icon circle"/>
          <p:cNvSpPr/>
          <p:nvPr/>
        </p:nvSpPr>
        <p:spPr>
          <a:xfrm>
            <a:off x="5349240" y="3383280"/>
            <a:ext cx="457200" cy="4572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/>
        </p:spPr>
        <p:txBody>
          <a:bodyPr/>
          <a:lstStyle/>
          <a:p>
            <a:endParaRPr lang="en-AT"/>
          </a:p>
        </p:txBody>
      </p:sp>
      <p:pic>
        <p:nvPicPr>
          <p:cNvPr id="29" name="Icon FaHandshake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72684" y="3506724"/>
            <a:ext cx="210312" cy="210312"/>
          </a:xfrm>
          <a:prstGeom prst="rect">
            <a:avLst/>
          </a:prstGeom>
        </p:spPr>
      </p:pic>
      <p:sp>
        <p:nvSpPr>
          <p:cNvPr id="30" name="Perk 4"/>
          <p:cNvSpPr/>
          <p:nvPr/>
        </p:nvSpPr>
        <p:spPr>
          <a:xfrm>
            <a:off x="5943600" y="338328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chemeClr val="bg1"/>
                </a:solidFill>
              </a:rPr>
              <a:t>Workshops by CIRSE corporate partners</a:t>
            </a:r>
            <a:endParaRPr lang="en-US" sz="1200" dirty="0"/>
          </a:p>
        </p:txBody>
      </p:sp>
      <p:sp>
        <p:nvSpPr>
          <p:cNvPr id="31" name="Icon circle"/>
          <p:cNvSpPr/>
          <p:nvPr/>
        </p:nvSpPr>
        <p:spPr>
          <a:xfrm>
            <a:off x="5349240" y="3986784"/>
            <a:ext cx="457200" cy="4572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txBody>
          <a:bodyPr/>
          <a:lstStyle/>
          <a:p>
            <a:endParaRPr lang="en-AT"/>
          </a:p>
        </p:txBody>
      </p:sp>
      <p:pic>
        <p:nvPicPr>
          <p:cNvPr id="32" name="Icon FaGlassCheers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72684" y="4110228"/>
            <a:ext cx="210312" cy="210312"/>
          </a:xfrm>
          <a:prstGeom prst="rect">
            <a:avLst/>
          </a:prstGeom>
        </p:spPr>
      </p:pic>
      <p:sp>
        <p:nvSpPr>
          <p:cNvPr id="33" name="Perk 5"/>
          <p:cNvSpPr/>
          <p:nvPr/>
        </p:nvSpPr>
        <p:spPr>
          <a:xfrm>
            <a:off x="5943600" y="3986784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chemeClr val="bg1"/>
                </a:solidFill>
              </a:rPr>
              <a:t>Social events (Mentoring event, Students’ evening, Students’ quiz)</a:t>
            </a:r>
            <a:endParaRPr lang="en-US" sz="1200" dirty="0"/>
          </a:p>
        </p:txBody>
      </p:sp>
      <p:sp>
        <p:nvSpPr>
          <p:cNvPr id="34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28032"/>
            <a:ext cx="457200" cy="20116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1"/>
              <a:t>15</a:t>
            </a:fld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D91FFD7-38EC-FD24-969B-647486680105}"/>
              </a:ext>
            </a:extLst>
          </p:cNvPr>
          <p:cNvSpPr txBox="1"/>
          <p:nvPr/>
        </p:nvSpPr>
        <p:spPr>
          <a:xfrm>
            <a:off x="1297305" y="4797811"/>
            <a:ext cx="102870" cy="261610"/>
          </a:xfrm>
          <a:prstGeom prst="rect">
            <a:avLst/>
          </a:prstGeom>
          <a:solidFill>
            <a:srgbClr val="F1E8D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050" b="1" dirty="0">
                <a:solidFill>
                  <a:srgbClr val="33468F"/>
                </a:solidFill>
                <a:latin typeface="Abadi" panose="020B0604020104020204" pitchFamily="34" charset="0"/>
              </a:rPr>
              <a:t>7</a:t>
            </a:r>
            <a:endParaRPr lang="en-AT" sz="1050" b="1" dirty="0">
              <a:solidFill>
                <a:srgbClr val="33468F"/>
              </a:solidFill>
              <a:latin typeface="Abadi" panose="020B0604020104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384048"/>
            <a:ext cx="75895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600" dirty="0">
                <a:solidFill>
                  <a:schemeClr val="bg1"/>
                </a:solidFill>
              </a:rPr>
              <a:t>Interventional Radiology Curriculum for Medical Students</a:t>
            </a:r>
            <a:endParaRPr lang="en-US" sz="2600" dirty="0"/>
          </a:p>
        </p:txBody>
      </p:sp>
      <p:sp>
        <p:nvSpPr>
          <p:cNvPr id="3" name="Curriculum text"/>
          <p:cNvSpPr/>
          <p:nvPr/>
        </p:nvSpPr>
        <p:spPr>
          <a:xfrm>
            <a:off x="457200" y="1481328"/>
            <a:ext cx="484632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</a:rPr>
              <a:t>This curriculum is designed to make medical students aware of the ever-increasing role of interventional radiology in hospital medicine. It aims to support medical students planning on pursuing a career in IR and those who may participate in a multidisciplinary approach to patient care in the future.</a:t>
            </a:r>
            <a:endParaRPr lang="en-US" sz="1400" dirty="0"/>
          </a:p>
        </p:txBody>
      </p:sp>
      <p:sp>
        <p:nvSpPr>
          <p:cNvPr id="4" name="Download card"/>
          <p:cNvSpPr/>
          <p:nvPr/>
        </p:nvSpPr>
        <p:spPr>
          <a:xfrm>
            <a:off x="457200" y="3337560"/>
            <a:ext cx="4846320" cy="1280160"/>
          </a:xfrm>
          <a:prstGeom prst="roundRect">
            <a:avLst>
              <a:gd name="adj" fmla="val 21429"/>
            </a:avLst>
          </a:prstGeom>
          <a:solidFill>
            <a:schemeClr val="bg1">
              <a:alpha val="69000"/>
            </a:schemeClr>
          </a:solidFill>
          <a:ln/>
        </p:spPr>
        <p:txBody>
          <a:bodyPr/>
          <a:lstStyle/>
          <a:p>
            <a:endParaRPr lang="en-AT"/>
          </a:p>
        </p:txBody>
      </p:sp>
      <p:pic>
        <p:nvPicPr>
          <p:cNvPr id="5" name="Curriculum QR" descr="QR code to download the curriculum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3474720"/>
            <a:ext cx="1005840" cy="1005840"/>
          </a:xfrm>
          <a:prstGeom prst="rect">
            <a:avLst/>
          </a:prstGeom>
        </p:spPr>
      </p:pic>
      <p:sp>
        <p:nvSpPr>
          <p:cNvPr id="6" name="Download text"/>
          <p:cNvSpPr/>
          <p:nvPr/>
        </p:nvSpPr>
        <p:spPr>
          <a:xfrm>
            <a:off x="1828800" y="3337560"/>
            <a:ext cx="32918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tx2"/>
                </a:solidFill>
              </a:rPr>
              <a:t>Scan the code to download the curriculum for free at cirse.org</a:t>
            </a:r>
            <a:endParaRPr lang="en-US" sz="1400" dirty="0"/>
          </a:p>
        </p:txBody>
      </p:sp>
      <p:pic>
        <p:nvPicPr>
          <p:cNvPr id="7" name="Curriculum cover" descr="Interventional Radiology Curriculum for Medical Students cover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2160" y="1371600"/>
            <a:ext cx="2606040" cy="3328416"/>
          </a:xfrm>
          <a:prstGeom prst="rect">
            <a:avLst/>
          </a:prstGeom>
        </p:spPr>
      </p:pic>
      <p:sp>
        <p:nvSpPr>
          <p:cNvPr id="8" name="Sparkle"/>
          <p:cNvSpPr/>
          <p:nvPr/>
        </p:nvSpPr>
        <p:spPr>
          <a:xfrm>
            <a:off x="8321040" y="887634"/>
            <a:ext cx="365760" cy="365760"/>
          </a:xfrm>
          <a:prstGeom prst="star4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AT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28032"/>
            <a:ext cx="457200" cy="20116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lang="en-US" b="1"/>
              <a:t>16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F55312D-F719-FDD4-6540-481C8C487051}"/>
              </a:ext>
            </a:extLst>
          </p:cNvPr>
          <p:cNvSpPr txBox="1"/>
          <p:nvPr/>
        </p:nvSpPr>
        <p:spPr>
          <a:xfrm flipH="1">
            <a:off x="1320163" y="4797811"/>
            <a:ext cx="120013" cy="261610"/>
          </a:xfrm>
          <a:prstGeom prst="rect">
            <a:avLst/>
          </a:prstGeom>
          <a:solidFill>
            <a:srgbClr val="44405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050" b="1" dirty="0">
                <a:solidFill>
                  <a:srgbClr val="9DB2FF"/>
                </a:solidFill>
                <a:latin typeface="Abadi" panose="020B0604020104020204" pitchFamily="34" charset="0"/>
              </a:rPr>
              <a:t>7</a:t>
            </a:r>
            <a:endParaRPr lang="en-AT" sz="1050" b="1" dirty="0">
              <a:solidFill>
                <a:srgbClr val="9DB2FF"/>
              </a:solidFill>
              <a:latin typeface="Abadi" panose="020B0604020104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3600" dirty="0"/>
              <a:t>Scan the code to learn more</a:t>
            </a:r>
          </a:p>
        </p:txBody>
      </p:sp>
      <p:sp>
        <p:nvSpPr>
          <p:cNvPr id="3" name="Icon circle"/>
          <p:cNvSpPr/>
          <p:nvPr/>
        </p:nvSpPr>
        <p:spPr>
          <a:xfrm>
            <a:off x="343586" y="3239719"/>
            <a:ext cx="1370914" cy="129730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/>
        </p:spPr>
        <p:txBody>
          <a:bodyPr/>
          <a:lstStyle/>
          <a:p>
            <a:endParaRPr lang="en-AT"/>
          </a:p>
        </p:txBody>
      </p:sp>
      <p:pic>
        <p:nvPicPr>
          <p:cNvPr id="4" name="Icon FaMobileAlt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" y="3522268"/>
            <a:ext cx="732206" cy="732206"/>
          </a:xfrm>
          <a:prstGeom prst="rect">
            <a:avLst/>
          </a:prstGeom>
        </p:spPr>
      </p:pic>
      <p:sp>
        <p:nvSpPr>
          <p:cNvPr id="5" name="QR card"/>
          <p:cNvSpPr/>
          <p:nvPr/>
        </p:nvSpPr>
        <p:spPr>
          <a:xfrm>
            <a:off x="2560320" y="1148715"/>
            <a:ext cx="3291840" cy="3291840"/>
          </a:xfrm>
          <a:prstGeom prst="roundRect">
            <a:avLst>
              <a:gd name="adj" fmla="val 11111"/>
            </a:avLst>
          </a:prstGeom>
          <a:solidFill>
            <a:schemeClr val="bg1">
              <a:alpha val="60000"/>
            </a:schemeClr>
          </a:solidFill>
          <a:ln/>
        </p:spPr>
        <p:txBody>
          <a:bodyPr/>
          <a:lstStyle/>
          <a:p>
            <a:endParaRPr lang="en-AT"/>
          </a:p>
        </p:txBody>
      </p:sp>
      <p:pic>
        <p:nvPicPr>
          <p:cNvPr id="6" name="QR code" descr="QR code to learn more about the Student Programm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4640" y="1344168"/>
            <a:ext cx="2834640" cy="2834640"/>
          </a:xfrm>
          <a:prstGeom prst="rect">
            <a:avLst/>
          </a:prstGeom>
        </p:spPr>
      </p:pic>
      <p:sp>
        <p:nvSpPr>
          <p:cNvPr id="7" name="Sparkle"/>
          <p:cNvSpPr/>
          <p:nvPr/>
        </p:nvSpPr>
        <p:spPr>
          <a:xfrm>
            <a:off x="4206240" y="914400"/>
            <a:ext cx="365760" cy="365760"/>
          </a:xfrm>
          <a:prstGeom prst="star4">
            <a:avLst/>
          </a:prstGeom>
          <a:solidFill>
            <a:schemeClr val="bg2"/>
          </a:solidFill>
          <a:ln/>
        </p:spPr>
        <p:txBody>
          <a:bodyPr/>
          <a:lstStyle/>
          <a:p>
            <a:endParaRPr lang="en-AT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F880C5-3C7A-D6C0-C919-1EB749C84071}"/>
              </a:ext>
            </a:extLst>
          </p:cNvPr>
          <p:cNvSpPr txBox="1"/>
          <p:nvPr/>
        </p:nvSpPr>
        <p:spPr>
          <a:xfrm>
            <a:off x="1297305" y="4797811"/>
            <a:ext cx="102870" cy="261610"/>
          </a:xfrm>
          <a:prstGeom prst="rect">
            <a:avLst/>
          </a:prstGeom>
          <a:solidFill>
            <a:srgbClr val="F1E8D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050" b="1" dirty="0">
                <a:solidFill>
                  <a:srgbClr val="33468F"/>
                </a:solidFill>
                <a:latin typeface="Abadi" panose="020B0604020104020204" pitchFamily="34" charset="0"/>
              </a:rPr>
              <a:t>7</a:t>
            </a:r>
            <a:endParaRPr lang="en-AT" sz="1050" b="1" dirty="0">
              <a:solidFill>
                <a:srgbClr val="33468F"/>
              </a:solidFill>
              <a:latin typeface="Abadi" panose="020B0604020104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834445" y="419298"/>
            <a:ext cx="7125624" cy="9321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200" dirty="0">
                <a:solidFill>
                  <a:schemeClr val="accent1"/>
                </a:solidFill>
              </a:rPr>
              <a:t>Follow us on social media!</a:t>
            </a:r>
          </a:p>
        </p:txBody>
      </p:sp>
      <p:sp>
        <p:nvSpPr>
          <p:cNvPr id="5" name="Sparkle"/>
          <p:cNvSpPr/>
          <p:nvPr/>
        </p:nvSpPr>
        <p:spPr>
          <a:xfrm>
            <a:off x="8401749" y="1914999"/>
            <a:ext cx="653541" cy="656751"/>
          </a:xfrm>
          <a:prstGeom prst="star4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AT"/>
          </a:p>
        </p:txBody>
      </p:sp>
      <p:sp>
        <p:nvSpPr>
          <p:cNvPr id="18" name="Sparkle">
            <a:extLst>
              <a:ext uri="{FF2B5EF4-FFF2-40B4-BE49-F238E27FC236}">
                <a16:creationId xmlns:a16="http://schemas.microsoft.com/office/drawing/2014/main" id="{A8B9ABA1-73BF-CC65-F9EF-B5361FB3460C}"/>
              </a:ext>
            </a:extLst>
          </p:cNvPr>
          <p:cNvSpPr/>
          <p:nvPr/>
        </p:nvSpPr>
        <p:spPr>
          <a:xfrm>
            <a:off x="252354" y="4298156"/>
            <a:ext cx="365760" cy="365760"/>
          </a:xfrm>
          <a:prstGeom prst="star4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AT"/>
          </a:p>
        </p:txBody>
      </p:sp>
      <p:sp>
        <p:nvSpPr>
          <p:cNvPr id="22" name="Sparkle">
            <a:extLst>
              <a:ext uri="{FF2B5EF4-FFF2-40B4-BE49-F238E27FC236}">
                <a16:creationId xmlns:a16="http://schemas.microsoft.com/office/drawing/2014/main" id="{D2F8F991-BCB4-58F7-2C87-A252B9BDC0EB}"/>
              </a:ext>
            </a:extLst>
          </p:cNvPr>
          <p:cNvSpPr/>
          <p:nvPr/>
        </p:nvSpPr>
        <p:spPr>
          <a:xfrm>
            <a:off x="182880" y="251222"/>
            <a:ext cx="365760" cy="365760"/>
          </a:xfrm>
          <a:prstGeom prst="star4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AT"/>
          </a:p>
        </p:txBody>
      </p:sp>
      <p:pic>
        <p:nvPicPr>
          <p:cNvPr id="7" name="Content Placeholder 2">
            <a:extLst>
              <a:ext uri="{FF2B5EF4-FFF2-40B4-BE49-F238E27FC236}">
                <a16:creationId xmlns:a16="http://schemas.microsoft.com/office/drawing/2014/main" id="{B301E970-F818-2C95-1834-EC7AC1DDA18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94507" y="744700"/>
            <a:ext cx="3163458" cy="400704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48A6DB7-0A54-5B3D-4DE7-EB949590D648}"/>
              </a:ext>
            </a:extLst>
          </p:cNvPr>
          <p:cNvPicPr/>
          <p:nvPr/>
        </p:nvPicPr>
        <p:blipFill>
          <a:blip r:embed="rId4"/>
          <a:srcRect l="2096" r="1444"/>
          <a:stretch/>
        </p:blipFill>
        <p:spPr>
          <a:xfrm>
            <a:off x="1576910" y="1090642"/>
            <a:ext cx="333449" cy="365409"/>
          </a:xfrm>
          <a:prstGeom prst="flowChartConnector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8182BC7-3D20-92D8-D714-7B325F1E0AD5}"/>
              </a:ext>
            </a:extLst>
          </p:cNvPr>
          <p:cNvSpPr txBox="1"/>
          <p:nvPr/>
        </p:nvSpPr>
        <p:spPr>
          <a:xfrm>
            <a:off x="3310437" y="1112193"/>
            <a:ext cx="5744853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1001"/>
              </a:spcBef>
              <a:spcAft>
                <a:spcPts val="1001"/>
              </a:spcAft>
              <a:buNone/>
              <a:tabLst>
                <a:tab pos="0" algn="l"/>
              </a:tabLst>
            </a:pPr>
            <a:r>
              <a:rPr lang="en-US" sz="1500" strike="noStrike" spc="-1" dirty="0">
                <a:solidFill>
                  <a:schemeClr val="bg1"/>
                </a:solidFill>
                <a:latin typeface="+mj-lt"/>
              </a:rPr>
              <a:t>Facebook – dedicated ETF page</a:t>
            </a:r>
          </a:p>
        </p:txBody>
      </p:sp>
      <p:pic>
        <p:nvPicPr>
          <p:cNvPr id="13" name="Picture 18">
            <a:extLst>
              <a:ext uri="{FF2B5EF4-FFF2-40B4-BE49-F238E27FC236}">
                <a16:creationId xmlns:a16="http://schemas.microsoft.com/office/drawing/2014/main" id="{4AFB496A-C67A-6FC4-7F06-5A2836F3185F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2913927" y="1670928"/>
            <a:ext cx="354426" cy="347876"/>
          </a:xfrm>
          <a:prstGeom prst="flowChartConnector">
            <a:avLst/>
          </a:prstGeom>
          <a:ln w="0">
            <a:noFill/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A7CA6BB-FA01-EEF8-FCBA-578250E51208}"/>
              </a:ext>
            </a:extLst>
          </p:cNvPr>
          <p:cNvSpPr txBox="1"/>
          <p:nvPr/>
        </p:nvSpPr>
        <p:spPr>
          <a:xfrm>
            <a:off x="3334111" y="1789490"/>
            <a:ext cx="4875017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1001"/>
              </a:spcBef>
              <a:spcAft>
                <a:spcPts val="1001"/>
              </a:spcAft>
              <a:buNone/>
              <a:tabLst>
                <a:tab pos="0" algn="l"/>
              </a:tabLst>
            </a:pPr>
            <a:r>
              <a:rPr lang="en-US" sz="1500" b="0" strike="noStrike" spc="-1" dirty="0">
                <a:solidFill>
                  <a:schemeClr val="bg1"/>
                </a:solidFill>
                <a:latin typeface="+mj-lt"/>
              </a:rPr>
              <a:t>Instagram </a:t>
            </a:r>
            <a:r>
              <a:rPr lang="en-US" sz="1500" spc="-1" dirty="0">
                <a:solidFill>
                  <a:schemeClr val="bg1"/>
                </a:solidFill>
              </a:rPr>
              <a:t>–  </a:t>
            </a:r>
            <a:r>
              <a:rPr lang="en-US" sz="1500" b="1" strike="noStrike" spc="-1" dirty="0">
                <a:solidFill>
                  <a:schemeClr val="bg1"/>
                </a:solidFill>
                <a:latin typeface="+mj-lt"/>
              </a:rPr>
              <a:t>@</a:t>
            </a:r>
            <a:r>
              <a:rPr lang="en-US" sz="1500" b="1" spc="-1" dirty="0">
                <a:solidFill>
                  <a:schemeClr val="bg1"/>
                </a:solidFill>
                <a:latin typeface="+mj-lt"/>
              </a:rPr>
              <a:t>c</a:t>
            </a:r>
            <a:r>
              <a:rPr lang="en-US" sz="1500" b="1" strike="noStrike" spc="-1" dirty="0">
                <a:solidFill>
                  <a:schemeClr val="bg1"/>
                </a:solidFill>
                <a:latin typeface="+mj-lt"/>
              </a:rPr>
              <a:t>irse_students </a:t>
            </a:r>
            <a:r>
              <a:rPr lang="en-US" sz="1500" b="1" spc="-1" dirty="0">
                <a:solidFill>
                  <a:schemeClr val="bg1"/>
                </a:solidFill>
                <a:latin typeface="+mj-lt"/>
              </a:rPr>
              <a:t>&amp;</a:t>
            </a:r>
            <a:r>
              <a:rPr lang="en-US" sz="1500" b="1" strike="noStrike" spc="-1" dirty="0">
                <a:solidFill>
                  <a:schemeClr val="bg1"/>
                </a:solidFill>
                <a:latin typeface="+mj-lt"/>
              </a:rPr>
              <a:t> @CIRSE_ETF</a:t>
            </a:r>
            <a:endParaRPr lang="en-US" sz="1500" b="0" strike="noStrike" spc="-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7" name="Picture 7">
            <a:extLst>
              <a:ext uri="{FF2B5EF4-FFF2-40B4-BE49-F238E27FC236}">
                <a16:creationId xmlns:a16="http://schemas.microsoft.com/office/drawing/2014/main" id="{BACA436A-8845-1FF3-59F3-ED836F67092B}"/>
              </a:ext>
            </a:extLst>
          </p:cNvPr>
          <p:cNvPicPr/>
          <p:nvPr/>
        </p:nvPicPr>
        <p:blipFill>
          <a:blip r:embed="rId6"/>
          <a:srcRect l="9622" t="6556" r="5212" b="5611"/>
          <a:stretch/>
        </p:blipFill>
        <p:spPr>
          <a:xfrm>
            <a:off x="791661" y="2446241"/>
            <a:ext cx="349883" cy="344268"/>
          </a:xfrm>
          <a:prstGeom prst="flowChartConnector">
            <a:avLst/>
          </a:prstGeom>
          <a:ln w="0">
            <a:noFill/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591CE50-92CA-8E09-DC50-55D9E2A9CA76}"/>
              </a:ext>
            </a:extLst>
          </p:cNvPr>
          <p:cNvSpPr txBox="1"/>
          <p:nvPr/>
        </p:nvSpPr>
        <p:spPr>
          <a:xfrm>
            <a:off x="3310437" y="2522657"/>
            <a:ext cx="592227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1001"/>
              </a:spcBef>
              <a:spcAft>
                <a:spcPts val="1001"/>
              </a:spcAft>
              <a:buNone/>
              <a:tabLst>
                <a:tab pos="0" algn="l"/>
              </a:tabLst>
            </a:pPr>
            <a:r>
              <a:rPr lang="en-US" sz="1500" b="0" strike="noStrike" spc="-1" dirty="0">
                <a:solidFill>
                  <a:schemeClr val="bg1"/>
                </a:solidFill>
                <a:latin typeface="+mj-lt"/>
              </a:rPr>
              <a:t>YouTube – watch the latest CIRSE videos </a:t>
            </a:r>
            <a:r>
              <a:rPr lang="en-US" sz="1500" b="1" strike="noStrike" spc="-1" dirty="0">
                <a:solidFill>
                  <a:schemeClr val="bg1"/>
                </a:solidFill>
                <a:latin typeface="+mj-lt"/>
              </a:rPr>
              <a:t>@CIRSEsociety</a:t>
            </a:r>
          </a:p>
        </p:txBody>
      </p:sp>
      <p:pic>
        <p:nvPicPr>
          <p:cNvPr id="21" name="Picture 10">
            <a:extLst>
              <a:ext uri="{FF2B5EF4-FFF2-40B4-BE49-F238E27FC236}">
                <a16:creationId xmlns:a16="http://schemas.microsoft.com/office/drawing/2014/main" id="{6E01AA68-C99C-5CA7-3595-DCD84A84A889}"/>
              </a:ext>
            </a:extLst>
          </p:cNvPr>
          <p:cNvPicPr/>
          <p:nvPr/>
        </p:nvPicPr>
        <p:blipFill>
          <a:blip r:embed="rId7"/>
          <a:srcRect l="4376" t="2870" r="2148" b="2162"/>
          <a:stretch/>
        </p:blipFill>
        <p:spPr>
          <a:xfrm>
            <a:off x="559926" y="3366135"/>
            <a:ext cx="349883" cy="344268"/>
          </a:xfrm>
          <a:prstGeom prst="flowChartConnector">
            <a:avLst/>
          </a:prstGeom>
          <a:ln w="0">
            <a:noFill/>
          </a:ln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C0038FF8-61D7-B18C-AF20-E43323545664}"/>
              </a:ext>
            </a:extLst>
          </p:cNvPr>
          <p:cNvSpPr txBox="1"/>
          <p:nvPr/>
        </p:nvSpPr>
        <p:spPr>
          <a:xfrm>
            <a:off x="3334112" y="3458096"/>
            <a:ext cx="370263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1001"/>
              </a:spcBef>
              <a:spcAft>
                <a:spcPts val="1001"/>
              </a:spcAft>
              <a:buNone/>
              <a:tabLst>
                <a:tab pos="0" algn="l"/>
              </a:tabLst>
            </a:pPr>
            <a:r>
              <a:rPr lang="en-US" sz="1500" b="0" strike="noStrike" spc="-1" dirty="0">
                <a:solidFill>
                  <a:schemeClr val="bg1"/>
                </a:solidFill>
                <a:latin typeface="+mj-lt"/>
              </a:rPr>
              <a:t>Twitter/X – </a:t>
            </a:r>
            <a:r>
              <a:rPr lang="en-US" sz="1500" b="1" strike="noStrike" spc="-1" dirty="0">
                <a:solidFill>
                  <a:schemeClr val="bg1"/>
                </a:solidFill>
                <a:latin typeface="+mj-lt"/>
              </a:rPr>
              <a:t>@ETF_IRtrainees</a:t>
            </a:r>
            <a:endParaRPr lang="en-US" sz="1500" b="0" strike="noStrike" spc="-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24" name="Picture 11">
            <a:extLst>
              <a:ext uri="{FF2B5EF4-FFF2-40B4-BE49-F238E27FC236}">
                <a16:creationId xmlns:a16="http://schemas.microsoft.com/office/drawing/2014/main" id="{E2485096-CF0E-99FE-6949-ACB42A59896E}"/>
              </a:ext>
            </a:extLst>
          </p:cNvPr>
          <p:cNvPicPr/>
          <p:nvPr/>
        </p:nvPicPr>
        <p:blipFill>
          <a:blip r:embed="rId8"/>
          <a:srcRect l="2116" t="3945" r="2691"/>
          <a:stretch/>
        </p:blipFill>
        <p:spPr>
          <a:xfrm>
            <a:off x="2021974" y="4099037"/>
            <a:ext cx="301883" cy="276748"/>
          </a:xfrm>
          <a:prstGeom prst="flowChartConnector">
            <a:avLst/>
          </a:prstGeom>
          <a:ln w="0">
            <a:noFill/>
          </a:ln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733B098A-3573-5C21-5229-619E623F51EA}"/>
              </a:ext>
            </a:extLst>
          </p:cNvPr>
          <p:cNvSpPr txBox="1"/>
          <p:nvPr/>
        </p:nvSpPr>
        <p:spPr>
          <a:xfrm>
            <a:off x="3334112" y="4144953"/>
            <a:ext cx="564611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1001"/>
              </a:spcBef>
              <a:spcAft>
                <a:spcPts val="1001"/>
              </a:spcAft>
              <a:buNone/>
              <a:tabLst>
                <a:tab pos="0" algn="l"/>
              </a:tabLst>
            </a:pPr>
            <a:r>
              <a:rPr lang="en-US" sz="1500" b="0" strike="noStrike" spc="-1" dirty="0">
                <a:solidFill>
                  <a:schemeClr val="bg1"/>
                </a:solidFill>
                <a:latin typeface="+mj-lt"/>
              </a:rPr>
              <a:t>LinkedIn – Follow </a:t>
            </a:r>
            <a:r>
              <a:rPr lang="en-US" sz="1500" b="1" strike="noStrike" spc="-1" dirty="0">
                <a:solidFill>
                  <a:schemeClr val="bg1"/>
                </a:solidFill>
                <a:latin typeface="+mj-lt"/>
              </a:rPr>
              <a:t>CIRSE</a:t>
            </a:r>
            <a:r>
              <a:rPr lang="en-US" sz="1500" b="0" strike="noStrike" spc="-1" dirty="0">
                <a:solidFill>
                  <a:schemeClr val="bg1"/>
                </a:solidFill>
                <a:latin typeface="+mj-lt"/>
              </a:rPr>
              <a:t> and </a:t>
            </a:r>
            <a:r>
              <a:rPr lang="en-US" sz="1500" b="1" strike="noStrike" spc="-1" dirty="0">
                <a:solidFill>
                  <a:schemeClr val="bg1"/>
                </a:solidFill>
                <a:latin typeface="+mj-lt"/>
              </a:rPr>
              <a:t>European Trainee Forum</a:t>
            </a:r>
            <a:endParaRPr lang="en-US" sz="1500" b="0" strike="noStrike" spc="-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Sparkle">
            <a:extLst>
              <a:ext uri="{FF2B5EF4-FFF2-40B4-BE49-F238E27FC236}">
                <a16:creationId xmlns:a16="http://schemas.microsoft.com/office/drawing/2014/main" id="{E51C05A6-BE8F-1D5C-6868-0DAFF4C4DECD}"/>
              </a:ext>
            </a:extLst>
          </p:cNvPr>
          <p:cNvSpPr/>
          <p:nvPr/>
        </p:nvSpPr>
        <p:spPr>
          <a:xfrm>
            <a:off x="8086112" y="2514381"/>
            <a:ext cx="365760" cy="365760"/>
          </a:xfrm>
          <a:prstGeom prst="star4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AT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IRSE Students Gen-Z">
  <a:themeElements>
    <a:clrScheme name="CIRSE Students Gen-Z">
      <a:dk1>
        <a:srgbClr val="141E4D"/>
      </a:dk1>
      <a:lt1>
        <a:srgbClr val="FFFFFF"/>
      </a:lt1>
      <a:dk2>
        <a:srgbClr val="1D2B65"/>
      </a:dk2>
      <a:lt2>
        <a:srgbClr val="EAF0FF"/>
      </a:lt2>
      <a:accent1>
        <a:srgbClr val="F7A21B"/>
      </a:accent1>
      <a:accent2>
        <a:srgbClr val="3D6BFF"/>
      </a:accent2>
      <a:accent3>
        <a:srgbClr val="9DB2FF"/>
      </a:accent3>
      <a:accent4>
        <a:srgbClr val="FFD59A"/>
      </a:accent4>
      <a:accent5>
        <a:srgbClr val="33468F"/>
      </a:accent5>
      <a:accent6>
        <a:srgbClr val="CBD8FF"/>
      </a:accent6>
      <a:hlink>
        <a:srgbClr val="F7A21B"/>
      </a:hlink>
      <a:folHlink>
        <a:srgbClr val="9DB2FF"/>
      </a:folHlink>
    </a:clrScheme>
    <a:fontScheme name="CIRSE Students Gen-Z">
      <a:majorFont>
        <a:latin typeface="Arial Black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7158</TotalTime>
  <Words>741</Words>
  <Application>Microsoft Office PowerPoint</Application>
  <PresentationFormat>On-screen Show (16:9)</PresentationFormat>
  <Paragraphs>158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Abadi</vt:lpstr>
      <vt:lpstr>Aptos</vt:lpstr>
      <vt:lpstr>Arial</vt:lpstr>
      <vt:lpstr>Arial Black</vt:lpstr>
      <vt:lpstr>CIRSE Students Gen-Z</vt:lpstr>
      <vt:lpstr>CIRSE 2027 Student Programme</vt:lpstr>
      <vt:lpstr>PowerPoint Presentation</vt:lpstr>
      <vt:lpstr>About CIRSE</vt:lpstr>
      <vt:lpstr>CIRSE Student Programme – What do we offer?</vt:lpstr>
      <vt:lpstr>CIRSE student membership – join the CIRSE family!</vt:lpstr>
      <vt:lpstr>Access the CIRSE Library with your student membership!</vt:lpstr>
      <vt:lpstr>Student Programme at CIRSE 2027</vt:lpstr>
      <vt:lpstr>Undergraduate medical students at CIRSE 2027</vt:lpstr>
      <vt:lpstr>Introducing IR session</vt:lpstr>
      <vt:lpstr>Students’ Meet &amp; Greet</vt:lpstr>
      <vt:lpstr>Mentoring event</vt:lpstr>
      <vt:lpstr>Students on Stage</vt:lpstr>
      <vt:lpstr>Students’ Quiz</vt:lpstr>
      <vt:lpstr>Hands-on device training</vt:lpstr>
      <vt:lpstr>Why you should be a part of the CIRSE Student Programme?</vt:lpstr>
      <vt:lpstr>Interventional Radiology Curriculum for Medical Students</vt:lpstr>
      <vt:lpstr>Scan the code to learn more</vt:lpstr>
      <vt:lpstr>Follow us on social media!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CIRSE Student Programme 2026</dc:title>
  <dc:subject>PptxGenJS Presentation</dc:subject>
  <dc:creator>CIRSE</dc:creator>
  <cp:lastModifiedBy>Alison Gray (CIRSE)</cp:lastModifiedBy>
  <cp:revision>27</cp:revision>
  <dcterms:created xsi:type="dcterms:W3CDTF">2026-10-09T09:34:05Z</dcterms:created>
  <dcterms:modified xsi:type="dcterms:W3CDTF">2026-10-15T12:02:21Z</dcterms:modified>
</cp:coreProperties>
</file>