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134805740" r:id="rId3"/>
    <p:sldId id="2134805743" r:id="rId4"/>
    <p:sldId id="2134805741" r:id="rId5"/>
    <p:sldId id="2134805736" r:id="rId6"/>
    <p:sldId id="2134805744" r:id="rId7"/>
    <p:sldId id="2134805546" r:id="rId8"/>
    <p:sldId id="2134805564" r:id="rId9"/>
    <p:sldId id="2134805563" r:id="rId10"/>
    <p:sldId id="2134805745" r:id="rId11"/>
    <p:sldId id="2134805547" r:id="rId12"/>
    <p:sldId id="2134805749" r:id="rId13"/>
    <p:sldId id="2134805748" r:id="rId14"/>
    <p:sldId id="2134805750" r:id="rId15"/>
    <p:sldId id="2134805755" r:id="rId16"/>
    <p:sldId id="2134805751" r:id="rId17"/>
    <p:sldId id="2134805746" r:id="rId18"/>
    <p:sldId id="2134805549" r:id="rId19"/>
    <p:sldId id="2134805737" r:id="rId20"/>
    <p:sldId id="2134805568" r:id="rId21"/>
    <p:sldId id="2134805567" r:id="rId22"/>
    <p:sldId id="2134805757" r:id="rId23"/>
    <p:sldId id="2134805738" r:id="rId24"/>
    <p:sldId id="2134805551" r:id="rId25"/>
    <p:sldId id="2134805555" r:id="rId26"/>
    <p:sldId id="2134805556" r:id="rId27"/>
    <p:sldId id="2134805756" r:id="rId28"/>
    <p:sldId id="2134805752" r:id="rId29"/>
    <p:sldId id="2134805554" r:id="rId30"/>
    <p:sldId id="2134805571" r:id="rId31"/>
    <p:sldId id="2134805569" r:id="rId32"/>
    <p:sldId id="2134805570" r:id="rId33"/>
    <p:sldId id="2134805754" r:id="rId34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8A3128-A75E-2DC5-F4EC-4B4A88FF4853}" name="Andreas H. Mahnken" initials="AHM" userId="Andreas H. Mahnken" providerId="None"/>
  <p188:author id="{8443ED59-20C7-4FDF-8DCA-8A14D1AA1C8C}" name="Microsoft Office User" initials="MOU" userId="Microsoft Office User" providerId="None"/>
  <p188:author id="{573D33D2-A565-C21C-80C9-2531E364B87B}" name="Birgit Slijepčević (CIRSE)" initials="BS" userId="S::slijepcevic@cirse.org::ef56e1a9-d576-44f9-9707-02efd5f50303" providerId="AD"/>
  <p188:author id="{B2DC9AEA-95F1-5088-2F7F-5CB1C38A64B3}" name="Joo-Young Chun" initials="JC" userId="S::JooYoung.Chun@stgeorges.nhs.uk::65a3b8c1-29a0-4eae-868e-b9abbf816ecd" providerId="AD"/>
  <p188:author id="{445575FF-4432-DD38-CF36-8B68A30144A1}" name="Rok Dežman" initials="RD" userId="7cf98bb739d861a3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ssnix" initials="W" lastIdx="1" clrIdx="0">
    <p:extLst>
      <p:ext uri="{19B8F6BF-5375-455C-9EA6-DF929625EA0E}">
        <p15:presenceInfo xmlns:p15="http://schemas.microsoft.com/office/powerpoint/2012/main" userId="Weissni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Srednji slog 1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Srednji slog 4 – poudarek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62" autoAdjust="0"/>
    <p:restoredTop sz="87315" autoAdjust="0"/>
  </p:normalViewPr>
  <p:slideViewPr>
    <p:cSldViewPr snapToGrid="0">
      <p:cViewPr varScale="1">
        <p:scale>
          <a:sx n="107" d="100"/>
          <a:sy n="107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62395-5FF8-4A4F-868B-EB0EAA462260}" type="datetimeFigureOut">
              <a:rPr lang="sl-SI" smtClean="0"/>
              <a:t>26. 03. 2026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AD504-E350-44F5-9286-8A4DCDCAAB7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8249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626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95F48-583B-A070-8F81-2F1587C40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56C53A-F44C-CB2C-C684-A9673D9EAA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A63A65-52AC-8DA9-CECD-6103FC60B7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7BFDB-E4CD-EF5B-1E3A-80AE17D7D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695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68C834-9C00-6547-EEBA-80338E27A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7FD823-A144-ED51-05EB-BB219E9EBA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DC43C7-BBB8-B7D8-5380-1D8223814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B67A52-4D44-A68B-AE48-24C7E8B82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8305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5225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65E3F-C007-81FC-A6E3-BE5ABB9FD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F7D132-2E28-DFBF-DA7C-5F57DFB47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D3B553-E0E6-B5D9-604E-CC889DDF0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53130-982D-FCAB-62EE-EFA7D61C0C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5582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71883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8C3D4-E7BB-292A-4803-0C4BD57DE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12FAD9-D75F-78DC-9B62-20CBD1489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BE8172-7AB4-214B-6AF2-804847B6B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48F48-BDCE-753C-B666-26A6A22182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0890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IR and financial value</a:t>
            </a:r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9527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8336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*</a:t>
            </a:r>
            <a:r>
              <a:rPr lang="de-AT" dirty="0" err="1"/>
              <a:t>proof</a:t>
            </a:r>
            <a:r>
              <a:rPr lang="de-AT" dirty="0"/>
              <a:t> of </a:t>
            </a:r>
            <a:r>
              <a:rPr lang="de-AT" dirty="0" err="1"/>
              <a:t>concept</a:t>
            </a:r>
            <a:r>
              <a:rPr lang="de-AT" dirty="0"/>
              <a:t> </a:t>
            </a:r>
            <a:r>
              <a:rPr lang="de-AT" dirty="0" err="1"/>
              <a:t>from</a:t>
            </a:r>
            <a:r>
              <a:rPr lang="de-AT" dirty="0"/>
              <a:t> </a:t>
            </a:r>
            <a:r>
              <a:rPr lang="de-AT" dirty="0" err="1"/>
              <a:t>economical</a:t>
            </a:r>
            <a:r>
              <a:rPr lang="de-AT" dirty="0"/>
              <a:t>/</a:t>
            </a:r>
            <a:r>
              <a:rPr lang="de-AT" dirty="0" err="1"/>
              <a:t>business</a:t>
            </a:r>
            <a:r>
              <a:rPr lang="de-AT" dirty="0"/>
              <a:t> </a:t>
            </a:r>
            <a:r>
              <a:rPr lang="de-AT" dirty="0" err="1"/>
              <a:t>field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6709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3C321-64F8-13D8-FB68-165D3072D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F6D871-F761-95CF-F767-A12DEA0AD8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DF7EBC-C8CD-D5FF-0A35-D197E264B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F09A1-33ED-7919-FBF5-08ED9F2C7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27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223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C1C04-C3AE-64BB-1043-0A1A17C9E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7CD53E-78FF-74C5-DFDC-F69D36BAA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C0C0D1-D4B8-A0FD-4ADD-CCB80F6A3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5AD47-4A14-5DA2-C32D-39AA190F4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0970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A41C4-0593-0A33-DA56-5EC38446F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3BE1EB-446A-DA35-146E-B8B36DF4E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DA4FCB-6B88-7EDA-8BC4-9770E9BE98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0D5F7-4E61-0749-C70B-A5044E44EF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642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29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7783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395A3-1F4C-4391-EAA2-DDF15A0A7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CD1DBF-9616-F2AD-1EF6-78C31926B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6BF489-7A45-7251-C0DD-245503F78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E5711-FF6A-EEDE-9E5E-AB2ECA6FC6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30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4895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46550-5F1C-33BC-DD5F-FB45E1B29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1AC61B-59CC-3607-09AB-136B4126BD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E1087A-0118-B85B-4130-3E1C32316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5F69F-26B9-0E21-2FFB-8D756529C9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7663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A8EFE-FAB8-956D-6AD9-C35CE7C9F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4ECC97-2C4C-89C6-9A83-BF51541F3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EA574-C238-C9BA-0284-48DF7EDC4F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204D8-9D27-9320-1489-0BA34E5B07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872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3259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A4162-46D8-7060-D27B-BF6E1EC62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7A6C7-D7C5-AA25-BCAD-E74F998A3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DF3D1D-86E9-8D91-827C-95BFF9750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3BB5C-511D-157A-92EB-C9E337826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2476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0333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11EFE-7590-D0F0-F730-7FA55450A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BD6506-03A2-B7F7-F788-BA6A36C22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FCD1EA-E6FD-FBDA-4080-1B9877F7AA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27748-334D-9235-6F6F-19F0AACA5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6368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58B0B-3AA9-54D2-CF50-4CB5D4629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B20580-7E36-4271-D7D2-4DAF3746F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549F2D-E148-1BE3-9990-FA656067D2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4B49F-1B2F-EC89-EA8C-16EEEB70BC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AD504-E350-44F5-9286-8A4DCDCAAB71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5280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5C284-B79B-5FEC-834C-45DC01CD4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AA8335-26C2-A3FE-3349-EE6238A10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7411C4E-F235-07A8-B81E-9DE83BB45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A432-52CF-4EAA-856A-910FBD868BBA}" type="datetimeFigureOut">
              <a:rPr lang="de-AT" smtClean="0"/>
              <a:t>26.03.2026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3F8CEB-B47A-AF2C-033F-5EBF8C8BA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ED736E-1B04-8268-60CC-89EF174F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9061-6E68-4DAC-93D3-7C8E3C1E684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343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0A4B6-A8D2-2954-9B5E-12F7C537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F18A38E-493A-F86D-0848-231CAB02F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80140D-33DD-A4EA-9C44-6B6076638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A432-52CF-4EAA-856A-910FBD868BBA}" type="datetimeFigureOut">
              <a:rPr lang="de-AT" smtClean="0"/>
              <a:t>26.03.2026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DD8472-5443-069A-21C6-5A8EA12F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501A83C-B2BC-9397-EB23-1EE843F8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9061-6E68-4DAC-93D3-7C8E3C1E684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91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2D0E42B-1C36-B0F4-89AB-0D0C703FF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F7FE30-653B-1DD5-05EB-6E53BBCDD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EA0278-D393-6282-6A3C-E96F254A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A432-52CF-4EAA-856A-910FBD868BBA}" type="datetimeFigureOut">
              <a:rPr lang="de-AT" smtClean="0"/>
              <a:t>26.03.2026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AC7C59-EACC-1FE2-0BDD-6526E5FB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E08958-8842-37BC-6430-ECEE38994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9061-6E68-4DAC-93D3-7C8E3C1E684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703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312AE-7F78-6720-BCA3-0D6183957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61D3B6-3687-9FAD-8653-4AD6F3730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53C59A-FD4A-A960-4E12-A6021CB7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A432-52CF-4EAA-856A-910FBD868BBA}" type="datetimeFigureOut">
              <a:rPr lang="de-AT" smtClean="0"/>
              <a:t>26.03.2026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E22FC8-9A9C-4CC3-1308-BC6F1634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7ECB46-A650-EB22-1D8E-1ACD2D52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9061-6E68-4DAC-93D3-7C8E3C1E684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255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CFB079-70A4-A630-C445-24AB3F058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2EE6EC-6889-9A0A-9A48-0BEA66D61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AC91C4-6824-FADF-A86E-B73BA6629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A432-52CF-4EAA-856A-910FBD868BBA}" type="datetimeFigureOut">
              <a:rPr lang="de-AT" smtClean="0"/>
              <a:t>26.03.2026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88CFB30-BAD8-C190-8183-21F28D89D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E23E069-BDB0-C891-6839-D13116922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9061-6E68-4DAC-93D3-7C8E3C1E684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646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1181D-121B-3D0F-AFE0-8BA962F3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4D712B-D11A-CB7E-1D8B-57944B50F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F2A37A-6306-E971-F459-D478963F4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1E7F81-E642-CA8E-EA41-F4E20CF4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A432-52CF-4EAA-856A-910FBD868BBA}" type="datetimeFigureOut">
              <a:rPr lang="de-AT" smtClean="0"/>
              <a:t>26.03.2026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8F90A32-2D3D-AE1E-9C92-3A31F227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2226BC-50C7-D505-4E65-399828BB0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9061-6E68-4DAC-93D3-7C8E3C1E684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928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2FB03-C0FD-E364-E86F-3E1529DE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2CD92B-7F1A-4C64-E55E-BCE01F0C8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80CCBD-C250-FF3B-5B65-7737F8E28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DAE3B9-3DC3-C4BA-817F-C017556CF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9E36D1B-74FD-2E97-785F-952F83211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83C8D5F-81D2-6047-6293-6673B7282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A432-52CF-4EAA-856A-910FBD868BBA}" type="datetimeFigureOut">
              <a:rPr lang="de-AT" smtClean="0"/>
              <a:t>26.03.2026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8A4C5C7-6DBB-6647-C278-E8425576B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207D7A7-CB8A-D588-0558-ABC53322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9061-6E68-4DAC-93D3-7C8E3C1E684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065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C244A1-47BA-FB1D-80A4-409BBB88D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827CC20-AAB6-C846-2C45-BC07F1B64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A432-52CF-4EAA-856A-910FBD868BBA}" type="datetimeFigureOut">
              <a:rPr lang="de-AT" smtClean="0"/>
              <a:t>26.03.2026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FEFF23-EDE0-69C6-9878-4AFBCBEC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377221-3EED-36BA-7A15-47B03B5A8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9061-6E68-4DAC-93D3-7C8E3C1E684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4968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C2D9367-3770-03D2-5C79-80FD48F3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A432-52CF-4EAA-856A-910FBD868BBA}" type="datetimeFigureOut">
              <a:rPr lang="de-AT" smtClean="0"/>
              <a:t>26.03.2026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C6FBB1-C0C9-A14C-736B-032951CED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1331F3B-45A1-707C-D247-F85EA34D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9061-6E68-4DAC-93D3-7C8E3C1E684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235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3AD135-D66E-289B-0ACA-B2D918959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CA2ABE-8585-8B4B-ACA2-F6AC560B5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B7F0646-6C45-D828-F5F5-5247F6956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1579AF-BF51-060B-B3A3-72D87BE2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A432-52CF-4EAA-856A-910FBD868BBA}" type="datetimeFigureOut">
              <a:rPr lang="de-AT" smtClean="0"/>
              <a:t>26.03.2026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EB3B829-8613-E83E-F715-28CB03E5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640A25-040B-E5D7-17D6-F9E48170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9061-6E68-4DAC-93D3-7C8E3C1E684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8330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986DD-8331-10B1-686A-4DF5A478B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8254736-B440-335E-742A-4A4E4C906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2D908D-FC04-3406-A180-D4AF69C54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3C2097-83FC-A9AB-E5E1-105D79D9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7A432-52CF-4EAA-856A-910FBD868BBA}" type="datetimeFigureOut">
              <a:rPr lang="de-AT" smtClean="0"/>
              <a:t>26.03.2026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024220-7149-69F5-512D-CA64ABDE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93B500-C4F9-3592-5E92-856817787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89061-6E68-4DAC-93D3-7C8E3C1E684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6823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8AF0ADB-EDA6-7A73-9409-1ACF5CC3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2F796F-3427-263F-350D-1510575A8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847FD8-40F0-CAC9-A9A3-31FB594D0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7A432-52CF-4EAA-856A-910FBD868BBA}" type="datetimeFigureOut">
              <a:rPr lang="de-AT" smtClean="0"/>
              <a:t>26.03.2026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5A4688-AFCD-9E74-00F3-A3F0586671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DBF3B0-3BFF-2AB1-A207-71AF092BB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89061-6E68-4DAC-93D3-7C8E3C1E684A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777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rse.org/clinicalservic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BF03B30-1223-4298-CCF0-7903F26A8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03E5BC-33ED-2FB3-D2C9-0D5CB012E018}"/>
              </a:ext>
            </a:extLst>
          </p:cNvPr>
          <p:cNvSpPr txBox="1"/>
          <p:nvPr/>
        </p:nvSpPr>
        <p:spPr>
          <a:xfrm>
            <a:off x="508000" y="2828835"/>
            <a:ext cx="1117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Services in Interventional Radiology (IR)</a:t>
            </a:r>
            <a:r>
              <a:rPr lang="en-GB" sz="36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en-GB" sz="36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Advancing Patient-Centred Care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93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B6C28-E14A-4527-7E99-C2AEE7B09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4CA2800F-F4D3-AF5E-3E6A-A97B69094C4A}"/>
              </a:ext>
            </a:extLst>
          </p:cNvPr>
          <p:cNvSpPr txBox="1"/>
          <p:nvPr/>
        </p:nvSpPr>
        <p:spPr>
          <a:xfrm>
            <a:off x="431371" y="2782669"/>
            <a:ext cx="11329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value of a clinical IR service</a:t>
            </a:r>
          </a:p>
          <a:p>
            <a:pPr algn="ctr"/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Medical impact  </a:t>
            </a:r>
          </a:p>
        </p:txBody>
      </p:sp>
      <p:sp>
        <p:nvSpPr>
          <p:cNvPr id="2" name="Textfeld 5">
            <a:extLst>
              <a:ext uri="{FF2B5EF4-FFF2-40B4-BE49-F238E27FC236}">
                <a16:creationId xmlns:a16="http://schemas.microsoft.com/office/drawing/2014/main" id="{8FC33D74-9EF0-275F-1AC4-905B7353B92A}"/>
              </a:ext>
            </a:extLst>
          </p:cNvPr>
          <p:cNvSpPr txBox="1"/>
          <p:nvPr/>
        </p:nvSpPr>
        <p:spPr>
          <a:xfrm>
            <a:off x="527382" y="1963098"/>
            <a:ext cx="113292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930F3687-29D2-03EF-9327-5C68452C3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0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F940301C-FD1B-4EF4-959C-4C97E929BA60}"/>
              </a:ext>
            </a:extLst>
          </p:cNvPr>
          <p:cNvSpPr txBox="1"/>
          <p:nvPr/>
        </p:nvSpPr>
        <p:spPr>
          <a:xfrm>
            <a:off x="527382" y="1316767"/>
            <a:ext cx="1132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Medical impact 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F1EB8E04-E290-5906-02E9-1B207BF8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2" name="Textfeld 5">
            <a:extLst>
              <a:ext uri="{FF2B5EF4-FFF2-40B4-BE49-F238E27FC236}">
                <a16:creationId xmlns:a16="http://schemas.microsoft.com/office/drawing/2014/main" id="{D9AC41F9-34AB-B9EB-4A96-44651B3A18C7}"/>
              </a:ext>
            </a:extLst>
          </p:cNvPr>
          <p:cNvSpPr txBox="1"/>
          <p:nvPr/>
        </p:nvSpPr>
        <p:spPr>
          <a:xfrm>
            <a:off x="1644982" y="2516869"/>
            <a:ext cx="9480217" cy="3724096"/>
          </a:xfrm>
          <a:custGeom>
            <a:avLst/>
            <a:gdLst>
              <a:gd name="connsiteX0" fmla="*/ 0 w 9480217"/>
              <a:gd name="connsiteY0" fmla="*/ 0 h 3724096"/>
              <a:gd name="connsiteX1" fmla="*/ 782118 w 9480217"/>
              <a:gd name="connsiteY1" fmla="*/ 0 h 3724096"/>
              <a:gd name="connsiteX2" fmla="*/ 1564236 w 9480217"/>
              <a:gd name="connsiteY2" fmla="*/ 0 h 3724096"/>
              <a:gd name="connsiteX3" fmla="*/ 2346354 w 9480217"/>
              <a:gd name="connsiteY3" fmla="*/ 0 h 3724096"/>
              <a:gd name="connsiteX4" fmla="*/ 2654461 w 9480217"/>
              <a:gd name="connsiteY4" fmla="*/ 0 h 3724096"/>
              <a:gd name="connsiteX5" fmla="*/ 3246974 w 9480217"/>
              <a:gd name="connsiteY5" fmla="*/ 0 h 3724096"/>
              <a:gd name="connsiteX6" fmla="*/ 3934290 w 9480217"/>
              <a:gd name="connsiteY6" fmla="*/ 0 h 3724096"/>
              <a:gd name="connsiteX7" fmla="*/ 4242397 w 9480217"/>
              <a:gd name="connsiteY7" fmla="*/ 0 h 3724096"/>
              <a:gd name="connsiteX8" fmla="*/ 4834911 w 9480217"/>
              <a:gd name="connsiteY8" fmla="*/ 0 h 3724096"/>
              <a:gd name="connsiteX9" fmla="*/ 5143018 w 9480217"/>
              <a:gd name="connsiteY9" fmla="*/ 0 h 3724096"/>
              <a:gd name="connsiteX10" fmla="*/ 5830333 w 9480217"/>
              <a:gd name="connsiteY10" fmla="*/ 0 h 3724096"/>
              <a:gd name="connsiteX11" fmla="*/ 6233243 w 9480217"/>
              <a:gd name="connsiteY11" fmla="*/ 0 h 3724096"/>
              <a:gd name="connsiteX12" fmla="*/ 6636152 w 9480217"/>
              <a:gd name="connsiteY12" fmla="*/ 0 h 3724096"/>
              <a:gd name="connsiteX13" fmla="*/ 7418270 w 9480217"/>
              <a:gd name="connsiteY13" fmla="*/ 0 h 3724096"/>
              <a:gd name="connsiteX14" fmla="*/ 8010783 w 9480217"/>
              <a:gd name="connsiteY14" fmla="*/ 0 h 3724096"/>
              <a:gd name="connsiteX15" fmla="*/ 8792901 w 9480217"/>
              <a:gd name="connsiteY15" fmla="*/ 0 h 3724096"/>
              <a:gd name="connsiteX16" fmla="*/ 9480217 w 9480217"/>
              <a:gd name="connsiteY16" fmla="*/ 0 h 3724096"/>
              <a:gd name="connsiteX17" fmla="*/ 9480217 w 9480217"/>
              <a:gd name="connsiteY17" fmla="*/ 457532 h 3724096"/>
              <a:gd name="connsiteX18" fmla="*/ 9480217 w 9480217"/>
              <a:gd name="connsiteY18" fmla="*/ 915064 h 3724096"/>
              <a:gd name="connsiteX19" fmla="*/ 9480217 w 9480217"/>
              <a:gd name="connsiteY19" fmla="*/ 1409836 h 3724096"/>
              <a:gd name="connsiteX20" fmla="*/ 9480217 w 9480217"/>
              <a:gd name="connsiteY20" fmla="*/ 1904609 h 3724096"/>
              <a:gd name="connsiteX21" fmla="*/ 9480217 w 9480217"/>
              <a:gd name="connsiteY21" fmla="*/ 2362141 h 3724096"/>
              <a:gd name="connsiteX22" fmla="*/ 9480217 w 9480217"/>
              <a:gd name="connsiteY22" fmla="*/ 2819673 h 3724096"/>
              <a:gd name="connsiteX23" fmla="*/ 9480217 w 9480217"/>
              <a:gd name="connsiteY23" fmla="*/ 3724096 h 3724096"/>
              <a:gd name="connsiteX24" fmla="*/ 9077308 w 9480217"/>
              <a:gd name="connsiteY24" fmla="*/ 3724096 h 3724096"/>
              <a:gd name="connsiteX25" fmla="*/ 8484794 w 9480217"/>
              <a:gd name="connsiteY25" fmla="*/ 3724096 h 3724096"/>
              <a:gd name="connsiteX26" fmla="*/ 8081885 w 9480217"/>
              <a:gd name="connsiteY26" fmla="*/ 3724096 h 3724096"/>
              <a:gd name="connsiteX27" fmla="*/ 7584174 w 9480217"/>
              <a:gd name="connsiteY27" fmla="*/ 3724096 h 3724096"/>
              <a:gd name="connsiteX28" fmla="*/ 7181264 w 9480217"/>
              <a:gd name="connsiteY28" fmla="*/ 3724096 h 3724096"/>
              <a:gd name="connsiteX29" fmla="*/ 6873157 w 9480217"/>
              <a:gd name="connsiteY29" fmla="*/ 3724096 h 3724096"/>
              <a:gd name="connsiteX30" fmla="*/ 6470248 w 9480217"/>
              <a:gd name="connsiteY30" fmla="*/ 3724096 h 3724096"/>
              <a:gd name="connsiteX31" fmla="*/ 5877735 w 9480217"/>
              <a:gd name="connsiteY31" fmla="*/ 3724096 h 3724096"/>
              <a:gd name="connsiteX32" fmla="*/ 5285221 w 9480217"/>
              <a:gd name="connsiteY32" fmla="*/ 3724096 h 3724096"/>
              <a:gd name="connsiteX33" fmla="*/ 4503103 w 9480217"/>
              <a:gd name="connsiteY33" fmla="*/ 3724096 h 3724096"/>
              <a:gd name="connsiteX34" fmla="*/ 4005392 w 9480217"/>
              <a:gd name="connsiteY34" fmla="*/ 3724096 h 3724096"/>
              <a:gd name="connsiteX35" fmla="*/ 3697285 w 9480217"/>
              <a:gd name="connsiteY35" fmla="*/ 3724096 h 3724096"/>
              <a:gd name="connsiteX36" fmla="*/ 2915167 w 9480217"/>
              <a:gd name="connsiteY36" fmla="*/ 3724096 h 3724096"/>
              <a:gd name="connsiteX37" fmla="*/ 2607060 w 9480217"/>
              <a:gd name="connsiteY37" fmla="*/ 3724096 h 3724096"/>
              <a:gd name="connsiteX38" fmla="*/ 2109348 w 9480217"/>
              <a:gd name="connsiteY38" fmla="*/ 3724096 h 3724096"/>
              <a:gd name="connsiteX39" fmla="*/ 1516835 w 9480217"/>
              <a:gd name="connsiteY39" fmla="*/ 3724096 h 3724096"/>
              <a:gd name="connsiteX40" fmla="*/ 1019123 w 9480217"/>
              <a:gd name="connsiteY40" fmla="*/ 3724096 h 3724096"/>
              <a:gd name="connsiteX41" fmla="*/ 0 w 9480217"/>
              <a:gd name="connsiteY41" fmla="*/ 3724096 h 3724096"/>
              <a:gd name="connsiteX42" fmla="*/ 0 w 9480217"/>
              <a:gd name="connsiteY42" fmla="*/ 3192082 h 3724096"/>
              <a:gd name="connsiteX43" fmla="*/ 0 w 9480217"/>
              <a:gd name="connsiteY43" fmla="*/ 2622828 h 3724096"/>
              <a:gd name="connsiteX44" fmla="*/ 0 w 9480217"/>
              <a:gd name="connsiteY44" fmla="*/ 2202537 h 3724096"/>
              <a:gd name="connsiteX45" fmla="*/ 0 w 9480217"/>
              <a:gd name="connsiteY45" fmla="*/ 1745005 h 3724096"/>
              <a:gd name="connsiteX46" fmla="*/ 0 w 9480217"/>
              <a:gd name="connsiteY46" fmla="*/ 1212991 h 3724096"/>
              <a:gd name="connsiteX47" fmla="*/ 0 w 9480217"/>
              <a:gd name="connsiteY47" fmla="*/ 792700 h 3724096"/>
              <a:gd name="connsiteX48" fmla="*/ 0 w 9480217"/>
              <a:gd name="connsiteY48" fmla="*/ 0 h 372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480217" h="3724096" fill="none" extrusionOk="0">
                <a:moveTo>
                  <a:pt x="0" y="0"/>
                </a:moveTo>
                <a:cubicBezTo>
                  <a:pt x="222565" y="-81050"/>
                  <a:pt x="425808" y="64820"/>
                  <a:pt x="782118" y="0"/>
                </a:cubicBezTo>
                <a:cubicBezTo>
                  <a:pt x="1138428" y="-64820"/>
                  <a:pt x="1260071" y="70209"/>
                  <a:pt x="1564236" y="0"/>
                </a:cubicBezTo>
                <a:cubicBezTo>
                  <a:pt x="1868401" y="-70209"/>
                  <a:pt x="2117909" y="93055"/>
                  <a:pt x="2346354" y="0"/>
                </a:cubicBezTo>
                <a:cubicBezTo>
                  <a:pt x="2574799" y="-93055"/>
                  <a:pt x="2509349" y="12000"/>
                  <a:pt x="2654461" y="0"/>
                </a:cubicBezTo>
                <a:cubicBezTo>
                  <a:pt x="2799573" y="-12000"/>
                  <a:pt x="2986817" y="30234"/>
                  <a:pt x="3246974" y="0"/>
                </a:cubicBezTo>
                <a:cubicBezTo>
                  <a:pt x="3507131" y="-30234"/>
                  <a:pt x="3595291" y="36753"/>
                  <a:pt x="3934290" y="0"/>
                </a:cubicBezTo>
                <a:cubicBezTo>
                  <a:pt x="4273289" y="-36753"/>
                  <a:pt x="4091455" y="28414"/>
                  <a:pt x="4242397" y="0"/>
                </a:cubicBezTo>
                <a:cubicBezTo>
                  <a:pt x="4393339" y="-28414"/>
                  <a:pt x="4681049" y="34312"/>
                  <a:pt x="4834911" y="0"/>
                </a:cubicBezTo>
                <a:cubicBezTo>
                  <a:pt x="4988773" y="-34312"/>
                  <a:pt x="5055037" y="25825"/>
                  <a:pt x="5143018" y="0"/>
                </a:cubicBezTo>
                <a:cubicBezTo>
                  <a:pt x="5230999" y="-25825"/>
                  <a:pt x="5607254" y="40113"/>
                  <a:pt x="5830333" y="0"/>
                </a:cubicBezTo>
                <a:cubicBezTo>
                  <a:pt x="6053412" y="-40113"/>
                  <a:pt x="6069825" y="210"/>
                  <a:pt x="6233243" y="0"/>
                </a:cubicBezTo>
                <a:cubicBezTo>
                  <a:pt x="6396661" y="-210"/>
                  <a:pt x="6553853" y="45929"/>
                  <a:pt x="6636152" y="0"/>
                </a:cubicBezTo>
                <a:cubicBezTo>
                  <a:pt x="6718451" y="-45929"/>
                  <a:pt x="7174482" y="74598"/>
                  <a:pt x="7418270" y="0"/>
                </a:cubicBezTo>
                <a:cubicBezTo>
                  <a:pt x="7662058" y="-74598"/>
                  <a:pt x="7727959" y="63018"/>
                  <a:pt x="8010783" y="0"/>
                </a:cubicBezTo>
                <a:cubicBezTo>
                  <a:pt x="8293607" y="-63018"/>
                  <a:pt x="8416235" y="48569"/>
                  <a:pt x="8792901" y="0"/>
                </a:cubicBezTo>
                <a:cubicBezTo>
                  <a:pt x="9169567" y="-48569"/>
                  <a:pt x="9279962" y="33426"/>
                  <a:pt x="9480217" y="0"/>
                </a:cubicBezTo>
                <a:cubicBezTo>
                  <a:pt x="9514423" y="103786"/>
                  <a:pt x="9475725" y="315119"/>
                  <a:pt x="9480217" y="457532"/>
                </a:cubicBezTo>
                <a:cubicBezTo>
                  <a:pt x="9484709" y="599945"/>
                  <a:pt x="9463390" y="815392"/>
                  <a:pt x="9480217" y="915064"/>
                </a:cubicBezTo>
                <a:cubicBezTo>
                  <a:pt x="9497044" y="1014736"/>
                  <a:pt x="9435203" y="1201534"/>
                  <a:pt x="9480217" y="1409836"/>
                </a:cubicBezTo>
                <a:cubicBezTo>
                  <a:pt x="9525231" y="1618138"/>
                  <a:pt x="9443185" y="1750454"/>
                  <a:pt x="9480217" y="1904609"/>
                </a:cubicBezTo>
                <a:cubicBezTo>
                  <a:pt x="9517249" y="2058764"/>
                  <a:pt x="9441992" y="2251322"/>
                  <a:pt x="9480217" y="2362141"/>
                </a:cubicBezTo>
                <a:cubicBezTo>
                  <a:pt x="9518442" y="2472960"/>
                  <a:pt x="9432878" y="2656716"/>
                  <a:pt x="9480217" y="2819673"/>
                </a:cubicBezTo>
                <a:cubicBezTo>
                  <a:pt x="9527556" y="2982630"/>
                  <a:pt x="9371926" y="3449276"/>
                  <a:pt x="9480217" y="3724096"/>
                </a:cubicBezTo>
                <a:cubicBezTo>
                  <a:pt x="9337709" y="3726438"/>
                  <a:pt x="9165360" y="3706636"/>
                  <a:pt x="9077308" y="3724096"/>
                </a:cubicBezTo>
                <a:cubicBezTo>
                  <a:pt x="8989256" y="3741556"/>
                  <a:pt x="8712214" y="3704521"/>
                  <a:pt x="8484794" y="3724096"/>
                </a:cubicBezTo>
                <a:cubicBezTo>
                  <a:pt x="8257374" y="3743671"/>
                  <a:pt x="8254464" y="3689843"/>
                  <a:pt x="8081885" y="3724096"/>
                </a:cubicBezTo>
                <a:cubicBezTo>
                  <a:pt x="7909306" y="3758349"/>
                  <a:pt x="7819469" y="3693012"/>
                  <a:pt x="7584174" y="3724096"/>
                </a:cubicBezTo>
                <a:cubicBezTo>
                  <a:pt x="7348879" y="3755180"/>
                  <a:pt x="7340918" y="3677394"/>
                  <a:pt x="7181264" y="3724096"/>
                </a:cubicBezTo>
                <a:cubicBezTo>
                  <a:pt x="7021610" y="3770798"/>
                  <a:pt x="6953952" y="3713869"/>
                  <a:pt x="6873157" y="3724096"/>
                </a:cubicBezTo>
                <a:cubicBezTo>
                  <a:pt x="6792362" y="3734323"/>
                  <a:pt x="6595559" y="3693938"/>
                  <a:pt x="6470248" y="3724096"/>
                </a:cubicBezTo>
                <a:cubicBezTo>
                  <a:pt x="6344937" y="3754254"/>
                  <a:pt x="6144708" y="3722826"/>
                  <a:pt x="5877735" y="3724096"/>
                </a:cubicBezTo>
                <a:cubicBezTo>
                  <a:pt x="5610762" y="3725366"/>
                  <a:pt x="5551946" y="3695231"/>
                  <a:pt x="5285221" y="3724096"/>
                </a:cubicBezTo>
                <a:cubicBezTo>
                  <a:pt x="5018496" y="3752961"/>
                  <a:pt x="4709562" y="3652694"/>
                  <a:pt x="4503103" y="3724096"/>
                </a:cubicBezTo>
                <a:cubicBezTo>
                  <a:pt x="4296644" y="3795498"/>
                  <a:pt x="4134817" y="3679366"/>
                  <a:pt x="4005392" y="3724096"/>
                </a:cubicBezTo>
                <a:cubicBezTo>
                  <a:pt x="3875967" y="3768826"/>
                  <a:pt x="3845292" y="3697278"/>
                  <a:pt x="3697285" y="3724096"/>
                </a:cubicBezTo>
                <a:cubicBezTo>
                  <a:pt x="3549278" y="3750914"/>
                  <a:pt x="3294306" y="3649935"/>
                  <a:pt x="2915167" y="3724096"/>
                </a:cubicBezTo>
                <a:cubicBezTo>
                  <a:pt x="2536028" y="3798257"/>
                  <a:pt x="2705787" y="3695139"/>
                  <a:pt x="2607060" y="3724096"/>
                </a:cubicBezTo>
                <a:cubicBezTo>
                  <a:pt x="2508333" y="3753053"/>
                  <a:pt x="2319263" y="3664996"/>
                  <a:pt x="2109348" y="3724096"/>
                </a:cubicBezTo>
                <a:cubicBezTo>
                  <a:pt x="1899433" y="3783196"/>
                  <a:pt x="1790983" y="3712226"/>
                  <a:pt x="1516835" y="3724096"/>
                </a:cubicBezTo>
                <a:cubicBezTo>
                  <a:pt x="1242687" y="3735966"/>
                  <a:pt x="1203654" y="3676889"/>
                  <a:pt x="1019123" y="3724096"/>
                </a:cubicBezTo>
                <a:cubicBezTo>
                  <a:pt x="834592" y="3771303"/>
                  <a:pt x="397733" y="3695929"/>
                  <a:pt x="0" y="3724096"/>
                </a:cubicBezTo>
                <a:cubicBezTo>
                  <a:pt x="-1853" y="3517662"/>
                  <a:pt x="36958" y="3377533"/>
                  <a:pt x="0" y="3192082"/>
                </a:cubicBezTo>
                <a:cubicBezTo>
                  <a:pt x="-36958" y="3006631"/>
                  <a:pt x="50625" y="2886071"/>
                  <a:pt x="0" y="2622828"/>
                </a:cubicBezTo>
                <a:cubicBezTo>
                  <a:pt x="-50625" y="2359585"/>
                  <a:pt x="28323" y="2359189"/>
                  <a:pt x="0" y="2202537"/>
                </a:cubicBezTo>
                <a:cubicBezTo>
                  <a:pt x="-28323" y="2045885"/>
                  <a:pt x="35982" y="1927512"/>
                  <a:pt x="0" y="1745005"/>
                </a:cubicBezTo>
                <a:cubicBezTo>
                  <a:pt x="-35982" y="1562498"/>
                  <a:pt x="55300" y="1399949"/>
                  <a:pt x="0" y="1212991"/>
                </a:cubicBezTo>
                <a:cubicBezTo>
                  <a:pt x="-55300" y="1026033"/>
                  <a:pt x="2656" y="897265"/>
                  <a:pt x="0" y="792700"/>
                </a:cubicBezTo>
                <a:cubicBezTo>
                  <a:pt x="-2656" y="688135"/>
                  <a:pt x="90389" y="205922"/>
                  <a:pt x="0" y="0"/>
                </a:cubicBezTo>
                <a:close/>
              </a:path>
              <a:path w="9480217" h="3724096" stroke="0" extrusionOk="0">
                <a:moveTo>
                  <a:pt x="0" y="0"/>
                </a:moveTo>
                <a:cubicBezTo>
                  <a:pt x="175398" y="-9671"/>
                  <a:pt x="298062" y="2657"/>
                  <a:pt x="402909" y="0"/>
                </a:cubicBezTo>
                <a:cubicBezTo>
                  <a:pt x="507756" y="-2657"/>
                  <a:pt x="894634" y="78304"/>
                  <a:pt x="1090225" y="0"/>
                </a:cubicBezTo>
                <a:cubicBezTo>
                  <a:pt x="1285816" y="-78304"/>
                  <a:pt x="1393951" y="10135"/>
                  <a:pt x="1493134" y="0"/>
                </a:cubicBezTo>
                <a:cubicBezTo>
                  <a:pt x="1592317" y="-10135"/>
                  <a:pt x="1814608" y="47530"/>
                  <a:pt x="1896043" y="0"/>
                </a:cubicBezTo>
                <a:cubicBezTo>
                  <a:pt x="1977478" y="-47530"/>
                  <a:pt x="2209123" y="5832"/>
                  <a:pt x="2393755" y="0"/>
                </a:cubicBezTo>
                <a:cubicBezTo>
                  <a:pt x="2578387" y="-5832"/>
                  <a:pt x="2928240" y="41619"/>
                  <a:pt x="3081071" y="0"/>
                </a:cubicBezTo>
                <a:cubicBezTo>
                  <a:pt x="3233902" y="-41619"/>
                  <a:pt x="3494480" y="44345"/>
                  <a:pt x="3863188" y="0"/>
                </a:cubicBezTo>
                <a:cubicBezTo>
                  <a:pt x="4231896" y="-44345"/>
                  <a:pt x="4465022" y="77724"/>
                  <a:pt x="4645306" y="0"/>
                </a:cubicBezTo>
                <a:cubicBezTo>
                  <a:pt x="4825590" y="-77724"/>
                  <a:pt x="4870752" y="1185"/>
                  <a:pt x="4953413" y="0"/>
                </a:cubicBezTo>
                <a:cubicBezTo>
                  <a:pt x="5036074" y="-1185"/>
                  <a:pt x="5382026" y="54776"/>
                  <a:pt x="5640729" y="0"/>
                </a:cubicBezTo>
                <a:cubicBezTo>
                  <a:pt x="5899432" y="-54776"/>
                  <a:pt x="5867604" y="27111"/>
                  <a:pt x="5948836" y="0"/>
                </a:cubicBezTo>
                <a:cubicBezTo>
                  <a:pt x="6030068" y="-27111"/>
                  <a:pt x="6479380" y="67927"/>
                  <a:pt x="6730954" y="0"/>
                </a:cubicBezTo>
                <a:cubicBezTo>
                  <a:pt x="6982528" y="-67927"/>
                  <a:pt x="7263968" y="71004"/>
                  <a:pt x="7513072" y="0"/>
                </a:cubicBezTo>
                <a:cubicBezTo>
                  <a:pt x="7762176" y="-71004"/>
                  <a:pt x="7902413" y="59587"/>
                  <a:pt x="8010783" y="0"/>
                </a:cubicBezTo>
                <a:cubicBezTo>
                  <a:pt x="8119153" y="-59587"/>
                  <a:pt x="8369993" y="48455"/>
                  <a:pt x="8508495" y="0"/>
                </a:cubicBezTo>
                <a:cubicBezTo>
                  <a:pt x="8646997" y="-48455"/>
                  <a:pt x="8806865" y="42855"/>
                  <a:pt x="8911404" y="0"/>
                </a:cubicBezTo>
                <a:cubicBezTo>
                  <a:pt x="9015943" y="-42855"/>
                  <a:pt x="9208901" y="5439"/>
                  <a:pt x="9480217" y="0"/>
                </a:cubicBezTo>
                <a:cubicBezTo>
                  <a:pt x="9527487" y="243308"/>
                  <a:pt x="9420454" y="411549"/>
                  <a:pt x="9480217" y="569255"/>
                </a:cubicBezTo>
                <a:cubicBezTo>
                  <a:pt x="9539980" y="726961"/>
                  <a:pt x="9432921" y="995889"/>
                  <a:pt x="9480217" y="1138509"/>
                </a:cubicBezTo>
                <a:cubicBezTo>
                  <a:pt x="9527513" y="1281129"/>
                  <a:pt x="9447064" y="1593095"/>
                  <a:pt x="9480217" y="1707764"/>
                </a:cubicBezTo>
                <a:cubicBezTo>
                  <a:pt x="9513370" y="1822434"/>
                  <a:pt x="9441469" y="2012372"/>
                  <a:pt x="9480217" y="2165296"/>
                </a:cubicBezTo>
                <a:cubicBezTo>
                  <a:pt x="9518965" y="2318220"/>
                  <a:pt x="9453146" y="2451631"/>
                  <a:pt x="9480217" y="2660069"/>
                </a:cubicBezTo>
                <a:cubicBezTo>
                  <a:pt x="9507288" y="2868507"/>
                  <a:pt x="9478726" y="3124425"/>
                  <a:pt x="9480217" y="3266564"/>
                </a:cubicBezTo>
                <a:cubicBezTo>
                  <a:pt x="9481708" y="3408703"/>
                  <a:pt x="9426547" y="3515988"/>
                  <a:pt x="9480217" y="3724096"/>
                </a:cubicBezTo>
                <a:cubicBezTo>
                  <a:pt x="9318247" y="3757138"/>
                  <a:pt x="8861777" y="3649932"/>
                  <a:pt x="8698099" y="3724096"/>
                </a:cubicBezTo>
                <a:cubicBezTo>
                  <a:pt x="8534421" y="3798260"/>
                  <a:pt x="8458755" y="3688734"/>
                  <a:pt x="8295190" y="3724096"/>
                </a:cubicBezTo>
                <a:cubicBezTo>
                  <a:pt x="8131625" y="3759458"/>
                  <a:pt x="7988085" y="3714102"/>
                  <a:pt x="7702676" y="3724096"/>
                </a:cubicBezTo>
                <a:cubicBezTo>
                  <a:pt x="7417267" y="3734090"/>
                  <a:pt x="7293109" y="3685501"/>
                  <a:pt x="6920558" y="3724096"/>
                </a:cubicBezTo>
                <a:cubicBezTo>
                  <a:pt x="6548007" y="3762691"/>
                  <a:pt x="6594985" y="3658121"/>
                  <a:pt x="6328045" y="3724096"/>
                </a:cubicBezTo>
                <a:cubicBezTo>
                  <a:pt x="6061105" y="3790071"/>
                  <a:pt x="6100607" y="3684733"/>
                  <a:pt x="5925136" y="3724096"/>
                </a:cubicBezTo>
                <a:cubicBezTo>
                  <a:pt x="5749665" y="3763459"/>
                  <a:pt x="5461373" y="3714169"/>
                  <a:pt x="5237820" y="3724096"/>
                </a:cubicBezTo>
                <a:cubicBezTo>
                  <a:pt x="5014267" y="3734023"/>
                  <a:pt x="5022943" y="3724089"/>
                  <a:pt x="4929713" y="3724096"/>
                </a:cubicBezTo>
                <a:cubicBezTo>
                  <a:pt x="4836483" y="3724103"/>
                  <a:pt x="4752821" y="3709095"/>
                  <a:pt x="4621606" y="3724096"/>
                </a:cubicBezTo>
                <a:cubicBezTo>
                  <a:pt x="4490391" y="3739097"/>
                  <a:pt x="4275397" y="3685587"/>
                  <a:pt x="4123894" y="3724096"/>
                </a:cubicBezTo>
                <a:cubicBezTo>
                  <a:pt x="3972391" y="3762605"/>
                  <a:pt x="3690669" y="3720150"/>
                  <a:pt x="3436579" y="3724096"/>
                </a:cubicBezTo>
                <a:cubicBezTo>
                  <a:pt x="3182490" y="3728042"/>
                  <a:pt x="2963314" y="3670087"/>
                  <a:pt x="2844065" y="3724096"/>
                </a:cubicBezTo>
                <a:cubicBezTo>
                  <a:pt x="2724816" y="3778105"/>
                  <a:pt x="2343018" y="3717724"/>
                  <a:pt x="2156749" y="3724096"/>
                </a:cubicBezTo>
                <a:cubicBezTo>
                  <a:pt x="1970480" y="3730468"/>
                  <a:pt x="1846261" y="3653188"/>
                  <a:pt x="1564236" y="3724096"/>
                </a:cubicBezTo>
                <a:cubicBezTo>
                  <a:pt x="1282211" y="3795004"/>
                  <a:pt x="1143328" y="3723137"/>
                  <a:pt x="782118" y="3724096"/>
                </a:cubicBezTo>
                <a:cubicBezTo>
                  <a:pt x="420908" y="3725055"/>
                  <a:pt x="266949" y="3657362"/>
                  <a:pt x="0" y="3724096"/>
                </a:cubicBezTo>
                <a:cubicBezTo>
                  <a:pt x="-39892" y="3584568"/>
                  <a:pt x="28169" y="3368629"/>
                  <a:pt x="0" y="3229323"/>
                </a:cubicBezTo>
                <a:cubicBezTo>
                  <a:pt x="-28169" y="3090017"/>
                  <a:pt x="15705" y="2915273"/>
                  <a:pt x="0" y="2697310"/>
                </a:cubicBezTo>
                <a:cubicBezTo>
                  <a:pt x="-15705" y="2479347"/>
                  <a:pt x="17464" y="2306721"/>
                  <a:pt x="0" y="2128055"/>
                </a:cubicBezTo>
                <a:cubicBezTo>
                  <a:pt x="-17464" y="1949390"/>
                  <a:pt x="2693" y="1914323"/>
                  <a:pt x="0" y="1707764"/>
                </a:cubicBezTo>
                <a:cubicBezTo>
                  <a:pt x="-2693" y="1501205"/>
                  <a:pt x="29108" y="1378586"/>
                  <a:pt x="0" y="1175750"/>
                </a:cubicBezTo>
                <a:cubicBezTo>
                  <a:pt x="-29108" y="972914"/>
                  <a:pt x="35773" y="796978"/>
                  <a:pt x="0" y="606496"/>
                </a:cubicBezTo>
                <a:cubicBezTo>
                  <a:pt x="-35773" y="416014"/>
                  <a:pt x="41563" y="1402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4933750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IR services...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...enhance patient-centred care by promoting effective communication through consultations and improved decision-making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...lead to optimal treatment selection and higher patient satisfaction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...improve access to minimally-invasive treatments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...enable faster diagnosis and therapeutic pathways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...expand therapeutic options for patients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...allow shorter hospitalization times or even ambulatory care</a:t>
            </a:r>
          </a:p>
        </p:txBody>
      </p:sp>
      <p:pic>
        <p:nvPicPr>
          <p:cNvPr id="8" name="Picture 7" descr="A light bulb with rays of light&#10;&#10;AI-generated content may be incorrect.">
            <a:extLst>
              <a:ext uri="{FF2B5EF4-FFF2-40B4-BE49-F238E27FC236}">
                <a16:creationId xmlns:a16="http://schemas.microsoft.com/office/drawing/2014/main" id="{495D04CB-0165-B4D8-5670-91E734A73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46"/>
          <a:stretch/>
        </p:blipFill>
        <p:spPr>
          <a:xfrm>
            <a:off x="598502" y="2460752"/>
            <a:ext cx="838563" cy="9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57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2E621-F114-9AEB-4B7F-C15ACB8A5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B5E582D0-6FF6-5837-E140-784CD03D8D38}"/>
              </a:ext>
            </a:extLst>
          </p:cNvPr>
          <p:cNvSpPr txBox="1"/>
          <p:nvPr/>
        </p:nvSpPr>
        <p:spPr>
          <a:xfrm>
            <a:off x="527382" y="1316767"/>
            <a:ext cx="11420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Improving access to minimally-invasive care</a:t>
            </a:r>
          </a:p>
          <a:p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2E211603-2D5E-A150-1E68-4EF80A157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2" name="Textfeld 5">
            <a:extLst>
              <a:ext uri="{FF2B5EF4-FFF2-40B4-BE49-F238E27FC236}">
                <a16:creationId xmlns:a16="http://schemas.microsoft.com/office/drawing/2014/main" id="{37AF64E3-53B2-7C77-B760-398C0A3BC61E}"/>
              </a:ext>
            </a:extLst>
          </p:cNvPr>
          <p:cNvSpPr txBox="1"/>
          <p:nvPr/>
        </p:nvSpPr>
        <p:spPr>
          <a:xfrm>
            <a:off x="572856" y="2201777"/>
            <a:ext cx="11619144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Increasingly, patients express a preference for minimally invasive treatments</a:t>
            </a:r>
            <a:endParaRPr lang="sl-SI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 is offering multiple minimally invasive alternative</a:t>
            </a:r>
            <a:r>
              <a:rPr lang="de-DE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sl-SI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</a:t>
            </a:r>
            <a:r>
              <a:rPr lang="de-DE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traditional</a:t>
            </a:r>
            <a:r>
              <a:rPr lang="sl-SI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procedure</a:t>
            </a:r>
            <a:r>
              <a:rPr lang="de-DE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endParaRPr lang="sl-SI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l-SI" sz="10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l-SI" sz="24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Examples</a:t>
            </a:r>
            <a:r>
              <a:rPr lang="sl-SI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Locoregional treatment of malignant neoplasms. </a:t>
            </a:r>
            <a:endParaRPr lang="de-DE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Treatment of uterine myomas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Treatment of varicocele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Treatment of beni</a:t>
            </a:r>
            <a:r>
              <a:rPr lang="de-DE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gn</a:t>
            </a:r>
            <a:r>
              <a:rPr lang="sl-SI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prostatic hyperplasia.</a:t>
            </a:r>
          </a:p>
          <a:p>
            <a:endParaRPr lang="sl-SI" sz="10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 patient acces</a:t>
            </a:r>
            <a:r>
              <a:rPr lang="en-GB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sl-SI" sz="2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IR through the out-patient clinics and increased clinical exposure of interventional radiologists results in better access to these minimally invasive procedures</a:t>
            </a:r>
            <a:endParaRPr lang="de-DE" sz="2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l-SI" sz="105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: faster recovery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shorter hospitalization times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=&gt; higher patient throughput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8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84956-227A-15F1-1064-5152B23C5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827357FD-5F5E-309A-FD7C-BA381C2DE0EE}"/>
              </a:ext>
            </a:extLst>
          </p:cNvPr>
          <p:cNvSpPr txBox="1"/>
          <p:nvPr/>
        </p:nvSpPr>
        <p:spPr>
          <a:xfrm>
            <a:off x="527382" y="1316767"/>
            <a:ext cx="1142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Faster cancer diagnostic and therapeutic pathways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41761D40-1869-0BDB-2966-7329C411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2" name="Textfeld 5">
            <a:extLst>
              <a:ext uri="{FF2B5EF4-FFF2-40B4-BE49-F238E27FC236}">
                <a16:creationId xmlns:a16="http://schemas.microsoft.com/office/drawing/2014/main" id="{3ECC660A-1093-B150-EB43-A83E0C41F94F}"/>
              </a:ext>
            </a:extLst>
          </p:cNvPr>
          <p:cNvSpPr txBox="1"/>
          <p:nvPr/>
        </p:nvSpPr>
        <p:spPr>
          <a:xfrm>
            <a:off x="527382" y="2263865"/>
            <a:ext cx="11329253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 </a:t>
            </a:r>
            <a:r>
              <a:rPr lang="sl-SI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represents an important role in the modern cancer </a:t>
            </a:r>
            <a:r>
              <a:rPr lang="sl-SI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</a:t>
            </a:r>
            <a:r>
              <a:rPr lang="de-D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(Interventional Oncology)</a:t>
            </a:r>
            <a:r>
              <a:rPr lang="sl-SI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DE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sl-SI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l-SI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lays a pivotal role in expediting cancer diagnostic and therapeutic pathways</a:t>
            </a:r>
            <a:r>
              <a:rPr lang="de-D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sl-SI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l-SI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Diagnostics: biopsy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l-SI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Therapeutic: l</a:t>
            </a:r>
            <a:r>
              <a:rPr lang="sl-SI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ocal ablations, chemo- and radioembolization…</a:t>
            </a:r>
            <a:endParaRPr lang="de-DE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Palliative/supportive care: gastrostomy, ports… </a:t>
            </a:r>
            <a:endParaRPr lang="sl-SI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Provision of clinical support: </a:t>
            </a:r>
            <a:r>
              <a:rPr lang="sl-SI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Complication management</a:t>
            </a:r>
            <a:r>
              <a:rPr lang="de-DE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sl-SI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percutaneous drainages</a:t>
            </a:r>
            <a:endParaRPr lang="en-GB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Active participation in Multidisciplinary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tumour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boards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endParaRPr lang="sl-SI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Benefits of clinical approach in cancer patients: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Faster access to necessary procedures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Minimize delays in cancer care</a:t>
            </a:r>
          </a:p>
          <a:p>
            <a:pPr marL="800100" lvl="1" indent="-3429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sl-SI" sz="2200" dirty="0">
                <a:latin typeface="Arial" panose="020B0604020202020204" pitchFamily="34" charset="0"/>
                <a:cs typeface="Arial" panose="020B0604020202020204" pitchFamily="34" charset="0"/>
              </a:rPr>
              <a:t>Offers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patient-centric approach</a:t>
            </a:r>
            <a:endParaRPr lang="en-GB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00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E4A85-C15B-FB1F-EB88-7241E1983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FF842E8D-4A7A-A98E-D336-21EB0FF8165E}"/>
              </a:ext>
            </a:extLst>
          </p:cNvPr>
          <p:cNvSpPr txBox="1"/>
          <p:nvPr/>
        </p:nvSpPr>
        <p:spPr>
          <a:xfrm>
            <a:off x="527382" y="1316767"/>
            <a:ext cx="123232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b="1" dirty="0">
                <a:latin typeface="Arial" panose="020B0604020202020204" pitchFamily="34" charset="0"/>
                <a:cs typeface="Arial" panose="020B0604020202020204" pitchFamily="34" charset="0"/>
              </a:rPr>
              <a:t>Expanding therapeutic options for patients</a:t>
            </a:r>
            <a:endParaRPr lang="en-GB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79C743BD-D217-DAE6-4064-13DBAE1BE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2" name="Textfeld 5">
            <a:extLst>
              <a:ext uri="{FF2B5EF4-FFF2-40B4-BE49-F238E27FC236}">
                <a16:creationId xmlns:a16="http://schemas.microsoft.com/office/drawing/2014/main" id="{7582FCCB-BEA0-E7C8-32BD-EFF2FD90B160}"/>
              </a:ext>
            </a:extLst>
          </p:cNvPr>
          <p:cNvSpPr txBox="1"/>
          <p:nvPr/>
        </p:nvSpPr>
        <p:spPr>
          <a:xfrm>
            <a:off x="527382" y="2036680"/>
            <a:ext cx="11406710" cy="454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Supporting the development of clinical IR practice increase</a:t>
            </a:r>
            <a:r>
              <a:rPr kumimoji="0" lang="sl-SI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visibility of</a:t>
            </a:r>
            <a:r>
              <a:rPr kumimoji="0" lang="sl-SI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IR </a:t>
            </a:r>
            <a:endParaRPr kumimoji="0" lang="de-AT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Increased </a:t>
            </a: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visibility and understanding by other clinical specialties of treatments offered by IR expands therapeutic options, particularly for high-risk patients, where IR procedures offer a less invasive alternative to potentially more </a:t>
            </a:r>
            <a:r>
              <a:rPr kumimoji="0" lang="en-GB" sz="2000" b="0" i="0" u="none" strike="noStrike" kern="1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morbid traditional </a:t>
            </a:r>
            <a:r>
              <a:rPr kumimoji="0" lang="sl-SI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procedures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Examples</a:t>
            </a:r>
            <a:r>
              <a:rPr kumimoji="0" lang="sl-SI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Endovascular aortic aneurysm repair (EVAR) versus open AAA repair</a:t>
            </a:r>
            <a:endParaRPr kumimoji="0" lang="sl-SI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kumimoji="0" lang="sl-SI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erc</a:t>
            </a:r>
            <a:r>
              <a:rPr kumimoji="0" lang="de-AT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kumimoji="0" lang="sl-SI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taneous tumor </a:t>
            </a:r>
            <a:r>
              <a:rPr kumimoji="0" lang="en-GB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ablation versus surgical resection</a:t>
            </a:r>
            <a:endParaRPr kumimoji="0" lang="sl-SI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kumimoji="0" lang="sl-SI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ercutaneous abscess </a:t>
            </a:r>
            <a:r>
              <a:rPr kumimoji="0" lang="en-GB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drainage versus open washout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1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Embolization versus surgical packing in abdominal bleeding</a:t>
            </a:r>
            <a:endParaRPr kumimoji="0" lang="sl-SI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l-SI" sz="1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 treatment options may already be available, but could be underutilised due to “low visibility”</a:t>
            </a:r>
            <a:endParaRPr kumimoji="0" lang="sl-SI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l-SI" sz="20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Results: </a:t>
            </a:r>
            <a:r>
              <a:rPr kumimoji="0" lang="en-GB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improved</a:t>
            </a:r>
            <a:r>
              <a:rPr kumimoji="0" lang="de-AT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GB" sz="20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efficiency, </a:t>
            </a:r>
            <a:r>
              <a:rPr kumimoji="0" lang="sl-SI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reduced need for </a:t>
            </a:r>
            <a:r>
              <a:rPr kumimoji="0" lang="en-GB" sz="20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intensive care unit (ICU) and high-dependency unit (HDU) admissions</a:t>
            </a:r>
            <a:endParaRPr kumimoji="0" lang="sl-SI" sz="20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9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A8451-B48D-C6B0-00F7-F85E20AF1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89AB3EAA-0DE0-530B-7CEE-BA762D97611A}"/>
              </a:ext>
            </a:extLst>
          </p:cNvPr>
          <p:cNvSpPr txBox="1"/>
          <p:nvPr/>
        </p:nvSpPr>
        <p:spPr>
          <a:xfrm>
            <a:off x="431371" y="2782669"/>
            <a:ext cx="11329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value of a clinical IR service</a:t>
            </a:r>
          </a:p>
          <a:p>
            <a:pPr algn="ctr"/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Economic impact  </a:t>
            </a:r>
          </a:p>
        </p:txBody>
      </p:sp>
      <p:sp>
        <p:nvSpPr>
          <p:cNvPr id="2" name="Textfeld 5">
            <a:extLst>
              <a:ext uri="{FF2B5EF4-FFF2-40B4-BE49-F238E27FC236}">
                <a16:creationId xmlns:a16="http://schemas.microsoft.com/office/drawing/2014/main" id="{9F479A9C-E7B8-31C5-E96F-EBA2BF3F51AF}"/>
              </a:ext>
            </a:extLst>
          </p:cNvPr>
          <p:cNvSpPr txBox="1"/>
          <p:nvPr/>
        </p:nvSpPr>
        <p:spPr>
          <a:xfrm>
            <a:off x="527382" y="1963098"/>
            <a:ext cx="113292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4D5563E0-88F3-82ED-3265-14D07A0B8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58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C695A-D711-A79F-B73B-E15670D9F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97372F32-B747-629A-B94A-40D824F2EB2C}"/>
              </a:ext>
            </a:extLst>
          </p:cNvPr>
          <p:cNvSpPr txBox="1"/>
          <p:nvPr/>
        </p:nvSpPr>
        <p:spPr>
          <a:xfrm>
            <a:off x="527382" y="1316767"/>
            <a:ext cx="1132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Economic 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3600" b="1" noProof="0" dirty="0" err="1">
                <a:latin typeface="Arial" panose="020B0604020202020204" pitchFamily="34" charset="0"/>
                <a:cs typeface="Arial" panose="020B0604020202020204" pitchFamily="34" charset="0"/>
              </a:rPr>
              <a:t>mpact</a:t>
            </a:r>
            <a:r>
              <a:rPr lang="en-GB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C926540A-887A-BC7E-40EA-D89EBB09F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2" name="Textfeld 5">
            <a:extLst>
              <a:ext uri="{FF2B5EF4-FFF2-40B4-BE49-F238E27FC236}">
                <a16:creationId xmlns:a16="http://schemas.microsoft.com/office/drawing/2014/main" id="{074F8C65-C9CC-FC07-8C09-6308E7F87DDE}"/>
              </a:ext>
            </a:extLst>
          </p:cNvPr>
          <p:cNvSpPr txBox="1"/>
          <p:nvPr/>
        </p:nvSpPr>
        <p:spPr>
          <a:xfrm>
            <a:off x="1644982" y="2516869"/>
            <a:ext cx="9480217" cy="3724096"/>
          </a:xfrm>
          <a:custGeom>
            <a:avLst/>
            <a:gdLst>
              <a:gd name="connsiteX0" fmla="*/ 0 w 9480217"/>
              <a:gd name="connsiteY0" fmla="*/ 0 h 3724096"/>
              <a:gd name="connsiteX1" fmla="*/ 782118 w 9480217"/>
              <a:gd name="connsiteY1" fmla="*/ 0 h 3724096"/>
              <a:gd name="connsiteX2" fmla="*/ 1564236 w 9480217"/>
              <a:gd name="connsiteY2" fmla="*/ 0 h 3724096"/>
              <a:gd name="connsiteX3" fmla="*/ 2346354 w 9480217"/>
              <a:gd name="connsiteY3" fmla="*/ 0 h 3724096"/>
              <a:gd name="connsiteX4" fmla="*/ 2654461 w 9480217"/>
              <a:gd name="connsiteY4" fmla="*/ 0 h 3724096"/>
              <a:gd name="connsiteX5" fmla="*/ 3246974 w 9480217"/>
              <a:gd name="connsiteY5" fmla="*/ 0 h 3724096"/>
              <a:gd name="connsiteX6" fmla="*/ 3934290 w 9480217"/>
              <a:gd name="connsiteY6" fmla="*/ 0 h 3724096"/>
              <a:gd name="connsiteX7" fmla="*/ 4242397 w 9480217"/>
              <a:gd name="connsiteY7" fmla="*/ 0 h 3724096"/>
              <a:gd name="connsiteX8" fmla="*/ 4834911 w 9480217"/>
              <a:gd name="connsiteY8" fmla="*/ 0 h 3724096"/>
              <a:gd name="connsiteX9" fmla="*/ 5143018 w 9480217"/>
              <a:gd name="connsiteY9" fmla="*/ 0 h 3724096"/>
              <a:gd name="connsiteX10" fmla="*/ 5830333 w 9480217"/>
              <a:gd name="connsiteY10" fmla="*/ 0 h 3724096"/>
              <a:gd name="connsiteX11" fmla="*/ 6233243 w 9480217"/>
              <a:gd name="connsiteY11" fmla="*/ 0 h 3724096"/>
              <a:gd name="connsiteX12" fmla="*/ 6636152 w 9480217"/>
              <a:gd name="connsiteY12" fmla="*/ 0 h 3724096"/>
              <a:gd name="connsiteX13" fmla="*/ 7418270 w 9480217"/>
              <a:gd name="connsiteY13" fmla="*/ 0 h 3724096"/>
              <a:gd name="connsiteX14" fmla="*/ 8010783 w 9480217"/>
              <a:gd name="connsiteY14" fmla="*/ 0 h 3724096"/>
              <a:gd name="connsiteX15" fmla="*/ 8792901 w 9480217"/>
              <a:gd name="connsiteY15" fmla="*/ 0 h 3724096"/>
              <a:gd name="connsiteX16" fmla="*/ 9480217 w 9480217"/>
              <a:gd name="connsiteY16" fmla="*/ 0 h 3724096"/>
              <a:gd name="connsiteX17" fmla="*/ 9480217 w 9480217"/>
              <a:gd name="connsiteY17" fmla="*/ 457532 h 3724096"/>
              <a:gd name="connsiteX18" fmla="*/ 9480217 w 9480217"/>
              <a:gd name="connsiteY18" fmla="*/ 915064 h 3724096"/>
              <a:gd name="connsiteX19" fmla="*/ 9480217 w 9480217"/>
              <a:gd name="connsiteY19" fmla="*/ 1409836 h 3724096"/>
              <a:gd name="connsiteX20" fmla="*/ 9480217 w 9480217"/>
              <a:gd name="connsiteY20" fmla="*/ 1904609 h 3724096"/>
              <a:gd name="connsiteX21" fmla="*/ 9480217 w 9480217"/>
              <a:gd name="connsiteY21" fmla="*/ 2362141 h 3724096"/>
              <a:gd name="connsiteX22" fmla="*/ 9480217 w 9480217"/>
              <a:gd name="connsiteY22" fmla="*/ 2819673 h 3724096"/>
              <a:gd name="connsiteX23" fmla="*/ 9480217 w 9480217"/>
              <a:gd name="connsiteY23" fmla="*/ 3724096 h 3724096"/>
              <a:gd name="connsiteX24" fmla="*/ 9077308 w 9480217"/>
              <a:gd name="connsiteY24" fmla="*/ 3724096 h 3724096"/>
              <a:gd name="connsiteX25" fmla="*/ 8484794 w 9480217"/>
              <a:gd name="connsiteY25" fmla="*/ 3724096 h 3724096"/>
              <a:gd name="connsiteX26" fmla="*/ 8081885 w 9480217"/>
              <a:gd name="connsiteY26" fmla="*/ 3724096 h 3724096"/>
              <a:gd name="connsiteX27" fmla="*/ 7584174 w 9480217"/>
              <a:gd name="connsiteY27" fmla="*/ 3724096 h 3724096"/>
              <a:gd name="connsiteX28" fmla="*/ 7181264 w 9480217"/>
              <a:gd name="connsiteY28" fmla="*/ 3724096 h 3724096"/>
              <a:gd name="connsiteX29" fmla="*/ 6873157 w 9480217"/>
              <a:gd name="connsiteY29" fmla="*/ 3724096 h 3724096"/>
              <a:gd name="connsiteX30" fmla="*/ 6470248 w 9480217"/>
              <a:gd name="connsiteY30" fmla="*/ 3724096 h 3724096"/>
              <a:gd name="connsiteX31" fmla="*/ 5877735 w 9480217"/>
              <a:gd name="connsiteY31" fmla="*/ 3724096 h 3724096"/>
              <a:gd name="connsiteX32" fmla="*/ 5285221 w 9480217"/>
              <a:gd name="connsiteY32" fmla="*/ 3724096 h 3724096"/>
              <a:gd name="connsiteX33" fmla="*/ 4503103 w 9480217"/>
              <a:gd name="connsiteY33" fmla="*/ 3724096 h 3724096"/>
              <a:gd name="connsiteX34" fmla="*/ 4005392 w 9480217"/>
              <a:gd name="connsiteY34" fmla="*/ 3724096 h 3724096"/>
              <a:gd name="connsiteX35" fmla="*/ 3697285 w 9480217"/>
              <a:gd name="connsiteY35" fmla="*/ 3724096 h 3724096"/>
              <a:gd name="connsiteX36" fmla="*/ 2915167 w 9480217"/>
              <a:gd name="connsiteY36" fmla="*/ 3724096 h 3724096"/>
              <a:gd name="connsiteX37" fmla="*/ 2607060 w 9480217"/>
              <a:gd name="connsiteY37" fmla="*/ 3724096 h 3724096"/>
              <a:gd name="connsiteX38" fmla="*/ 2109348 w 9480217"/>
              <a:gd name="connsiteY38" fmla="*/ 3724096 h 3724096"/>
              <a:gd name="connsiteX39" fmla="*/ 1516835 w 9480217"/>
              <a:gd name="connsiteY39" fmla="*/ 3724096 h 3724096"/>
              <a:gd name="connsiteX40" fmla="*/ 1019123 w 9480217"/>
              <a:gd name="connsiteY40" fmla="*/ 3724096 h 3724096"/>
              <a:gd name="connsiteX41" fmla="*/ 0 w 9480217"/>
              <a:gd name="connsiteY41" fmla="*/ 3724096 h 3724096"/>
              <a:gd name="connsiteX42" fmla="*/ 0 w 9480217"/>
              <a:gd name="connsiteY42" fmla="*/ 3192082 h 3724096"/>
              <a:gd name="connsiteX43" fmla="*/ 0 w 9480217"/>
              <a:gd name="connsiteY43" fmla="*/ 2622828 h 3724096"/>
              <a:gd name="connsiteX44" fmla="*/ 0 w 9480217"/>
              <a:gd name="connsiteY44" fmla="*/ 2202537 h 3724096"/>
              <a:gd name="connsiteX45" fmla="*/ 0 w 9480217"/>
              <a:gd name="connsiteY45" fmla="*/ 1745005 h 3724096"/>
              <a:gd name="connsiteX46" fmla="*/ 0 w 9480217"/>
              <a:gd name="connsiteY46" fmla="*/ 1212991 h 3724096"/>
              <a:gd name="connsiteX47" fmla="*/ 0 w 9480217"/>
              <a:gd name="connsiteY47" fmla="*/ 792700 h 3724096"/>
              <a:gd name="connsiteX48" fmla="*/ 0 w 9480217"/>
              <a:gd name="connsiteY48" fmla="*/ 0 h 372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480217" h="3724096" fill="none" extrusionOk="0">
                <a:moveTo>
                  <a:pt x="0" y="0"/>
                </a:moveTo>
                <a:cubicBezTo>
                  <a:pt x="222565" y="-81050"/>
                  <a:pt x="425808" y="64820"/>
                  <a:pt x="782118" y="0"/>
                </a:cubicBezTo>
                <a:cubicBezTo>
                  <a:pt x="1138428" y="-64820"/>
                  <a:pt x="1260071" y="70209"/>
                  <a:pt x="1564236" y="0"/>
                </a:cubicBezTo>
                <a:cubicBezTo>
                  <a:pt x="1868401" y="-70209"/>
                  <a:pt x="2117909" y="93055"/>
                  <a:pt x="2346354" y="0"/>
                </a:cubicBezTo>
                <a:cubicBezTo>
                  <a:pt x="2574799" y="-93055"/>
                  <a:pt x="2509349" y="12000"/>
                  <a:pt x="2654461" y="0"/>
                </a:cubicBezTo>
                <a:cubicBezTo>
                  <a:pt x="2799573" y="-12000"/>
                  <a:pt x="2986817" y="30234"/>
                  <a:pt x="3246974" y="0"/>
                </a:cubicBezTo>
                <a:cubicBezTo>
                  <a:pt x="3507131" y="-30234"/>
                  <a:pt x="3595291" y="36753"/>
                  <a:pt x="3934290" y="0"/>
                </a:cubicBezTo>
                <a:cubicBezTo>
                  <a:pt x="4273289" y="-36753"/>
                  <a:pt x="4091455" y="28414"/>
                  <a:pt x="4242397" y="0"/>
                </a:cubicBezTo>
                <a:cubicBezTo>
                  <a:pt x="4393339" y="-28414"/>
                  <a:pt x="4681049" y="34312"/>
                  <a:pt x="4834911" y="0"/>
                </a:cubicBezTo>
                <a:cubicBezTo>
                  <a:pt x="4988773" y="-34312"/>
                  <a:pt x="5055037" y="25825"/>
                  <a:pt x="5143018" y="0"/>
                </a:cubicBezTo>
                <a:cubicBezTo>
                  <a:pt x="5230999" y="-25825"/>
                  <a:pt x="5607254" y="40113"/>
                  <a:pt x="5830333" y="0"/>
                </a:cubicBezTo>
                <a:cubicBezTo>
                  <a:pt x="6053412" y="-40113"/>
                  <a:pt x="6069825" y="210"/>
                  <a:pt x="6233243" y="0"/>
                </a:cubicBezTo>
                <a:cubicBezTo>
                  <a:pt x="6396661" y="-210"/>
                  <a:pt x="6553853" y="45929"/>
                  <a:pt x="6636152" y="0"/>
                </a:cubicBezTo>
                <a:cubicBezTo>
                  <a:pt x="6718451" y="-45929"/>
                  <a:pt x="7174482" y="74598"/>
                  <a:pt x="7418270" y="0"/>
                </a:cubicBezTo>
                <a:cubicBezTo>
                  <a:pt x="7662058" y="-74598"/>
                  <a:pt x="7727959" y="63018"/>
                  <a:pt x="8010783" y="0"/>
                </a:cubicBezTo>
                <a:cubicBezTo>
                  <a:pt x="8293607" y="-63018"/>
                  <a:pt x="8416235" y="48569"/>
                  <a:pt x="8792901" y="0"/>
                </a:cubicBezTo>
                <a:cubicBezTo>
                  <a:pt x="9169567" y="-48569"/>
                  <a:pt x="9279962" y="33426"/>
                  <a:pt x="9480217" y="0"/>
                </a:cubicBezTo>
                <a:cubicBezTo>
                  <a:pt x="9514423" y="103786"/>
                  <a:pt x="9475725" y="315119"/>
                  <a:pt x="9480217" y="457532"/>
                </a:cubicBezTo>
                <a:cubicBezTo>
                  <a:pt x="9484709" y="599945"/>
                  <a:pt x="9463390" y="815392"/>
                  <a:pt x="9480217" y="915064"/>
                </a:cubicBezTo>
                <a:cubicBezTo>
                  <a:pt x="9497044" y="1014736"/>
                  <a:pt x="9435203" y="1201534"/>
                  <a:pt x="9480217" y="1409836"/>
                </a:cubicBezTo>
                <a:cubicBezTo>
                  <a:pt x="9525231" y="1618138"/>
                  <a:pt x="9443185" y="1750454"/>
                  <a:pt x="9480217" y="1904609"/>
                </a:cubicBezTo>
                <a:cubicBezTo>
                  <a:pt x="9517249" y="2058764"/>
                  <a:pt x="9441992" y="2251322"/>
                  <a:pt x="9480217" y="2362141"/>
                </a:cubicBezTo>
                <a:cubicBezTo>
                  <a:pt x="9518442" y="2472960"/>
                  <a:pt x="9432878" y="2656716"/>
                  <a:pt x="9480217" y="2819673"/>
                </a:cubicBezTo>
                <a:cubicBezTo>
                  <a:pt x="9527556" y="2982630"/>
                  <a:pt x="9371926" y="3449276"/>
                  <a:pt x="9480217" y="3724096"/>
                </a:cubicBezTo>
                <a:cubicBezTo>
                  <a:pt x="9337709" y="3726438"/>
                  <a:pt x="9165360" y="3706636"/>
                  <a:pt x="9077308" y="3724096"/>
                </a:cubicBezTo>
                <a:cubicBezTo>
                  <a:pt x="8989256" y="3741556"/>
                  <a:pt x="8712214" y="3704521"/>
                  <a:pt x="8484794" y="3724096"/>
                </a:cubicBezTo>
                <a:cubicBezTo>
                  <a:pt x="8257374" y="3743671"/>
                  <a:pt x="8254464" y="3689843"/>
                  <a:pt x="8081885" y="3724096"/>
                </a:cubicBezTo>
                <a:cubicBezTo>
                  <a:pt x="7909306" y="3758349"/>
                  <a:pt x="7819469" y="3693012"/>
                  <a:pt x="7584174" y="3724096"/>
                </a:cubicBezTo>
                <a:cubicBezTo>
                  <a:pt x="7348879" y="3755180"/>
                  <a:pt x="7340918" y="3677394"/>
                  <a:pt x="7181264" y="3724096"/>
                </a:cubicBezTo>
                <a:cubicBezTo>
                  <a:pt x="7021610" y="3770798"/>
                  <a:pt x="6953952" y="3713869"/>
                  <a:pt x="6873157" y="3724096"/>
                </a:cubicBezTo>
                <a:cubicBezTo>
                  <a:pt x="6792362" y="3734323"/>
                  <a:pt x="6595559" y="3693938"/>
                  <a:pt x="6470248" y="3724096"/>
                </a:cubicBezTo>
                <a:cubicBezTo>
                  <a:pt x="6344937" y="3754254"/>
                  <a:pt x="6144708" y="3722826"/>
                  <a:pt x="5877735" y="3724096"/>
                </a:cubicBezTo>
                <a:cubicBezTo>
                  <a:pt x="5610762" y="3725366"/>
                  <a:pt x="5551946" y="3695231"/>
                  <a:pt x="5285221" y="3724096"/>
                </a:cubicBezTo>
                <a:cubicBezTo>
                  <a:pt x="5018496" y="3752961"/>
                  <a:pt x="4709562" y="3652694"/>
                  <a:pt x="4503103" y="3724096"/>
                </a:cubicBezTo>
                <a:cubicBezTo>
                  <a:pt x="4296644" y="3795498"/>
                  <a:pt x="4134817" y="3679366"/>
                  <a:pt x="4005392" y="3724096"/>
                </a:cubicBezTo>
                <a:cubicBezTo>
                  <a:pt x="3875967" y="3768826"/>
                  <a:pt x="3845292" y="3697278"/>
                  <a:pt x="3697285" y="3724096"/>
                </a:cubicBezTo>
                <a:cubicBezTo>
                  <a:pt x="3549278" y="3750914"/>
                  <a:pt x="3294306" y="3649935"/>
                  <a:pt x="2915167" y="3724096"/>
                </a:cubicBezTo>
                <a:cubicBezTo>
                  <a:pt x="2536028" y="3798257"/>
                  <a:pt x="2705787" y="3695139"/>
                  <a:pt x="2607060" y="3724096"/>
                </a:cubicBezTo>
                <a:cubicBezTo>
                  <a:pt x="2508333" y="3753053"/>
                  <a:pt x="2319263" y="3664996"/>
                  <a:pt x="2109348" y="3724096"/>
                </a:cubicBezTo>
                <a:cubicBezTo>
                  <a:pt x="1899433" y="3783196"/>
                  <a:pt x="1790983" y="3712226"/>
                  <a:pt x="1516835" y="3724096"/>
                </a:cubicBezTo>
                <a:cubicBezTo>
                  <a:pt x="1242687" y="3735966"/>
                  <a:pt x="1203654" y="3676889"/>
                  <a:pt x="1019123" y="3724096"/>
                </a:cubicBezTo>
                <a:cubicBezTo>
                  <a:pt x="834592" y="3771303"/>
                  <a:pt x="397733" y="3695929"/>
                  <a:pt x="0" y="3724096"/>
                </a:cubicBezTo>
                <a:cubicBezTo>
                  <a:pt x="-1853" y="3517662"/>
                  <a:pt x="36958" y="3377533"/>
                  <a:pt x="0" y="3192082"/>
                </a:cubicBezTo>
                <a:cubicBezTo>
                  <a:pt x="-36958" y="3006631"/>
                  <a:pt x="50625" y="2886071"/>
                  <a:pt x="0" y="2622828"/>
                </a:cubicBezTo>
                <a:cubicBezTo>
                  <a:pt x="-50625" y="2359585"/>
                  <a:pt x="28323" y="2359189"/>
                  <a:pt x="0" y="2202537"/>
                </a:cubicBezTo>
                <a:cubicBezTo>
                  <a:pt x="-28323" y="2045885"/>
                  <a:pt x="35982" y="1927512"/>
                  <a:pt x="0" y="1745005"/>
                </a:cubicBezTo>
                <a:cubicBezTo>
                  <a:pt x="-35982" y="1562498"/>
                  <a:pt x="55300" y="1399949"/>
                  <a:pt x="0" y="1212991"/>
                </a:cubicBezTo>
                <a:cubicBezTo>
                  <a:pt x="-55300" y="1026033"/>
                  <a:pt x="2656" y="897265"/>
                  <a:pt x="0" y="792700"/>
                </a:cubicBezTo>
                <a:cubicBezTo>
                  <a:pt x="-2656" y="688135"/>
                  <a:pt x="90389" y="205922"/>
                  <a:pt x="0" y="0"/>
                </a:cubicBezTo>
                <a:close/>
              </a:path>
              <a:path w="9480217" h="3724096" stroke="0" extrusionOk="0">
                <a:moveTo>
                  <a:pt x="0" y="0"/>
                </a:moveTo>
                <a:cubicBezTo>
                  <a:pt x="175398" y="-9671"/>
                  <a:pt x="298062" y="2657"/>
                  <a:pt x="402909" y="0"/>
                </a:cubicBezTo>
                <a:cubicBezTo>
                  <a:pt x="507756" y="-2657"/>
                  <a:pt x="894634" y="78304"/>
                  <a:pt x="1090225" y="0"/>
                </a:cubicBezTo>
                <a:cubicBezTo>
                  <a:pt x="1285816" y="-78304"/>
                  <a:pt x="1393951" y="10135"/>
                  <a:pt x="1493134" y="0"/>
                </a:cubicBezTo>
                <a:cubicBezTo>
                  <a:pt x="1592317" y="-10135"/>
                  <a:pt x="1814608" y="47530"/>
                  <a:pt x="1896043" y="0"/>
                </a:cubicBezTo>
                <a:cubicBezTo>
                  <a:pt x="1977478" y="-47530"/>
                  <a:pt x="2209123" y="5832"/>
                  <a:pt x="2393755" y="0"/>
                </a:cubicBezTo>
                <a:cubicBezTo>
                  <a:pt x="2578387" y="-5832"/>
                  <a:pt x="2928240" y="41619"/>
                  <a:pt x="3081071" y="0"/>
                </a:cubicBezTo>
                <a:cubicBezTo>
                  <a:pt x="3233902" y="-41619"/>
                  <a:pt x="3494480" y="44345"/>
                  <a:pt x="3863188" y="0"/>
                </a:cubicBezTo>
                <a:cubicBezTo>
                  <a:pt x="4231896" y="-44345"/>
                  <a:pt x="4465022" y="77724"/>
                  <a:pt x="4645306" y="0"/>
                </a:cubicBezTo>
                <a:cubicBezTo>
                  <a:pt x="4825590" y="-77724"/>
                  <a:pt x="4870752" y="1185"/>
                  <a:pt x="4953413" y="0"/>
                </a:cubicBezTo>
                <a:cubicBezTo>
                  <a:pt x="5036074" y="-1185"/>
                  <a:pt x="5382026" y="54776"/>
                  <a:pt x="5640729" y="0"/>
                </a:cubicBezTo>
                <a:cubicBezTo>
                  <a:pt x="5899432" y="-54776"/>
                  <a:pt x="5867604" y="27111"/>
                  <a:pt x="5948836" y="0"/>
                </a:cubicBezTo>
                <a:cubicBezTo>
                  <a:pt x="6030068" y="-27111"/>
                  <a:pt x="6479380" y="67927"/>
                  <a:pt x="6730954" y="0"/>
                </a:cubicBezTo>
                <a:cubicBezTo>
                  <a:pt x="6982528" y="-67927"/>
                  <a:pt x="7263968" y="71004"/>
                  <a:pt x="7513072" y="0"/>
                </a:cubicBezTo>
                <a:cubicBezTo>
                  <a:pt x="7762176" y="-71004"/>
                  <a:pt x="7902413" y="59587"/>
                  <a:pt x="8010783" y="0"/>
                </a:cubicBezTo>
                <a:cubicBezTo>
                  <a:pt x="8119153" y="-59587"/>
                  <a:pt x="8369993" y="48455"/>
                  <a:pt x="8508495" y="0"/>
                </a:cubicBezTo>
                <a:cubicBezTo>
                  <a:pt x="8646997" y="-48455"/>
                  <a:pt x="8806865" y="42855"/>
                  <a:pt x="8911404" y="0"/>
                </a:cubicBezTo>
                <a:cubicBezTo>
                  <a:pt x="9015943" y="-42855"/>
                  <a:pt x="9208901" y="5439"/>
                  <a:pt x="9480217" y="0"/>
                </a:cubicBezTo>
                <a:cubicBezTo>
                  <a:pt x="9527487" y="243308"/>
                  <a:pt x="9420454" y="411549"/>
                  <a:pt x="9480217" y="569255"/>
                </a:cubicBezTo>
                <a:cubicBezTo>
                  <a:pt x="9539980" y="726961"/>
                  <a:pt x="9432921" y="995889"/>
                  <a:pt x="9480217" y="1138509"/>
                </a:cubicBezTo>
                <a:cubicBezTo>
                  <a:pt x="9527513" y="1281129"/>
                  <a:pt x="9447064" y="1593095"/>
                  <a:pt x="9480217" y="1707764"/>
                </a:cubicBezTo>
                <a:cubicBezTo>
                  <a:pt x="9513370" y="1822434"/>
                  <a:pt x="9441469" y="2012372"/>
                  <a:pt x="9480217" y="2165296"/>
                </a:cubicBezTo>
                <a:cubicBezTo>
                  <a:pt x="9518965" y="2318220"/>
                  <a:pt x="9453146" y="2451631"/>
                  <a:pt x="9480217" y="2660069"/>
                </a:cubicBezTo>
                <a:cubicBezTo>
                  <a:pt x="9507288" y="2868507"/>
                  <a:pt x="9478726" y="3124425"/>
                  <a:pt x="9480217" y="3266564"/>
                </a:cubicBezTo>
                <a:cubicBezTo>
                  <a:pt x="9481708" y="3408703"/>
                  <a:pt x="9426547" y="3515988"/>
                  <a:pt x="9480217" y="3724096"/>
                </a:cubicBezTo>
                <a:cubicBezTo>
                  <a:pt x="9318247" y="3757138"/>
                  <a:pt x="8861777" y="3649932"/>
                  <a:pt x="8698099" y="3724096"/>
                </a:cubicBezTo>
                <a:cubicBezTo>
                  <a:pt x="8534421" y="3798260"/>
                  <a:pt x="8458755" y="3688734"/>
                  <a:pt x="8295190" y="3724096"/>
                </a:cubicBezTo>
                <a:cubicBezTo>
                  <a:pt x="8131625" y="3759458"/>
                  <a:pt x="7988085" y="3714102"/>
                  <a:pt x="7702676" y="3724096"/>
                </a:cubicBezTo>
                <a:cubicBezTo>
                  <a:pt x="7417267" y="3734090"/>
                  <a:pt x="7293109" y="3685501"/>
                  <a:pt x="6920558" y="3724096"/>
                </a:cubicBezTo>
                <a:cubicBezTo>
                  <a:pt x="6548007" y="3762691"/>
                  <a:pt x="6594985" y="3658121"/>
                  <a:pt x="6328045" y="3724096"/>
                </a:cubicBezTo>
                <a:cubicBezTo>
                  <a:pt x="6061105" y="3790071"/>
                  <a:pt x="6100607" y="3684733"/>
                  <a:pt x="5925136" y="3724096"/>
                </a:cubicBezTo>
                <a:cubicBezTo>
                  <a:pt x="5749665" y="3763459"/>
                  <a:pt x="5461373" y="3714169"/>
                  <a:pt x="5237820" y="3724096"/>
                </a:cubicBezTo>
                <a:cubicBezTo>
                  <a:pt x="5014267" y="3734023"/>
                  <a:pt x="5022943" y="3724089"/>
                  <a:pt x="4929713" y="3724096"/>
                </a:cubicBezTo>
                <a:cubicBezTo>
                  <a:pt x="4836483" y="3724103"/>
                  <a:pt x="4752821" y="3709095"/>
                  <a:pt x="4621606" y="3724096"/>
                </a:cubicBezTo>
                <a:cubicBezTo>
                  <a:pt x="4490391" y="3739097"/>
                  <a:pt x="4275397" y="3685587"/>
                  <a:pt x="4123894" y="3724096"/>
                </a:cubicBezTo>
                <a:cubicBezTo>
                  <a:pt x="3972391" y="3762605"/>
                  <a:pt x="3690669" y="3720150"/>
                  <a:pt x="3436579" y="3724096"/>
                </a:cubicBezTo>
                <a:cubicBezTo>
                  <a:pt x="3182490" y="3728042"/>
                  <a:pt x="2963314" y="3670087"/>
                  <a:pt x="2844065" y="3724096"/>
                </a:cubicBezTo>
                <a:cubicBezTo>
                  <a:pt x="2724816" y="3778105"/>
                  <a:pt x="2343018" y="3717724"/>
                  <a:pt x="2156749" y="3724096"/>
                </a:cubicBezTo>
                <a:cubicBezTo>
                  <a:pt x="1970480" y="3730468"/>
                  <a:pt x="1846261" y="3653188"/>
                  <a:pt x="1564236" y="3724096"/>
                </a:cubicBezTo>
                <a:cubicBezTo>
                  <a:pt x="1282211" y="3795004"/>
                  <a:pt x="1143328" y="3723137"/>
                  <a:pt x="782118" y="3724096"/>
                </a:cubicBezTo>
                <a:cubicBezTo>
                  <a:pt x="420908" y="3725055"/>
                  <a:pt x="266949" y="3657362"/>
                  <a:pt x="0" y="3724096"/>
                </a:cubicBezTo>
                <a:cubicBezTo>
                  <a:pt x="-39892" y="3584568"/>
                  <a:pt x="28169" y="3368629"/>
                  <a:pt x="0" y="3229323"/>
                </a:cubicBezTo>
                <a:cubicBezTo>
                  <a:pt x="-28169" y="3090017"/>
                  <a:pt x="15705" y="2915273"/>
                  <a:pt x="0" y="2697310"/>
                </a:cubicBezTo>
                <a:cubicBezTo>
                  <a:pt x="-15705" y="2479347"/>
                  <a:pt x="17464" y="2306721"/>
                  <a:pt x="0" y="2128055"/>
                </a:cubicBezTo>
                <a:cubicBezTo>
                  <a:pt x="-17464" y="1949390"/>
                  <a:pt x="2693" y="1914323"/>
                  <a:pt x="0" y="1707764"/>
                </a:cubicBezTo>
                <a:cubicBezTo>
                  <a:pt x="-2693" y="1501205"/>
                  <a:pt x="29108" y="1378586"/>
                  <a:pt x="0" y="1175750"/>
                </a:cubicBezTo>
                <a:cubicBezTo>
                  <a:pt x="-29108" y="972914"/>
                  <a:pt x="35773" y="796978"/>
                  <a:pt x="0" y="606496"/>
                </a:cubicBezTo>
                <a:cubicBezTo>
                  <a:pt x="-35773" y="416014"/>
                  <a:pt x="41563" y="1402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4933750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IR services...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 help to optimize patient selection and shorten total treatment times by integrating day-care treatments and outpatient clinics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 reduce the pressure on inpatient beds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 streamline pathways and facilitate efficient interventions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 allow to offer a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wider range</a:t>
            </a: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treatment options </a:t>
            </a:r>
            <a:endParaRPr lang="en-GB" sz="22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 thereby increase overall patient throughput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 and optimise hospital resources through fiscal accountability</a:t>
            </a:r>
          </a:p>
        </p:txBody>
      </p:sp>
      <p:pic>
        <p:nvPicPr>
          <p:cNvPr id="8" name="Picture 7" descr="A light bulb with rays of light&#10;&#10;AI-generated content may be incorrect.">
            <a:extLst>
              <a:ext uri="{FF2B5EF4-FFF2-40B4-BE49-F238E27FC236}">
                <a16:creationId xmlns:a16="http://schemas.microsoft.com/office/drawing/2014/main" id="{5926EE16-2661-671B-9CF5-32E2B543F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46"/>
          <a:stretch/>
        </p:blipFill>
        <p:spPr>
          <a:xfrm>
            <a:off x="598502" y="2460752"/>
            <a:ext cx="838563" cy="9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98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9CF0F-666C-3D90-EE6D-74E9CE5A7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FFB54EBF-2EF4-6AF5-CA82-8170DA6BA319}"/>
              </a:ext>
            </a:extLst>
          </p:cNvPr>
          <p:cNvSpPr txBox="1"/>
          <p:nvPr/>
        </p:nvSpPr>
        <p:spPr>
          <a:xfrm>
            <a:off x="527382" y="1316767"/>
            <a:ext cx="1132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Transforming towards a clinical IR service </a:t>
            </a:r>
            <a:endParaRPr lang="en-GB" sz="3600" b="1" noProof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237F8ABB-35B0-18EB-B020-67730C82D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2" name="Textfeld 5">
            <a:extLst>
              <a:ext uri="{FF2B5EF4-FFF2-40B4-BE49-F238E27FC236}">
                <a16:creationId xmlns:a16="http://schemas.microsoft.com/office/drawing/2014/main" id="{947FFE4E-EB75-8051-63F5-C46B6444A85C}"/>
              </a:ext>
            </a:extLst>
          </p:cNvPr>
          <p:cNvSpPr txBox="1"/>
          <p:nvPr/>
        </p:nvSpPr>
        <p:spPr>
          <a:xfrm>
            <a:off x="527382" y="2578109"/>
            <a:ext cx="11329253" cy="3475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Clinical IR transformation has many benefits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Shortening the patient treatment times=higher patient throughput*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Optimising hospital resources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Improving patient-centred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care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with personalised medicine in a modern hospital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However, it may represent initial </a:t>
            </a:r>
            <a:r>
              <a:rPr lang="en-GB" sz="22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organisation and investment 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People - dedicated IR staff (incl. nurses, radiographers, administrative staff)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Space - clinic room, IR day unit, IR ward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Time - dedicated time for IR clinical activity</a:t>
            </a:r>
          </a:p>
        </p:txBody>
      </p:sp>
    </p:spTree>
    <p:extLst>
      <p:ext uri="{BB962C8B-B14F-4D97-AF65-F5344CB8AC3E}">
        <p14:creationId xmlns:p14="http://schemas.microsoft.com/office/powerpoint/2010/main" val="3210128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F940301C-FD1B-4EF4-959C-4C97E929BA60}"/>
              </a:ext>
            </a:extLst>
          </p:cNvPr>
          <p:cNvSpPr txBox="1"/>
          <p:nvPr/>
        </p:nvSpPr>
        <p:spPr>
          <a:xfrm>
            <a:off x="527382" y="1316767"/>
            <a:ext cx="1132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Increasing day-case procedures 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F1EB8E04-E290-5906-02E9-1B207BF8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2" name="Textfeld 5">
            <a:extLst>
              <a:ext uri="{FF2B5EF4-FFF2-40B4-BE49-F238E27FC236}">
                <a16:creationId xmlns:a16="http://schemas.microsoft.com/office/drawing/2014/main" id="{D9AC41F9-34AB-B9EB-4A96-44651B3A18C7}"/>
              </a:ext>
            </a:extLst>
          </p:cNvPr>
          <p:cNvSpPr txBox="1"/>
          <p:nvPr/>
        </p:nvSpPr>
        <p:spPr>
          <a:xfrm>
            <a:off x="527386" y="2263865"/>
            <a:ext cx="8118773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Clinical practice in IR facilitates the performance of a vast majority of treatments on a day-case basis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Higher patient turnover with fewer complications</a:t>
            </a:r>
            <a:r>
              <a:rPr kumimoji="0" lang="en-GB" sz="22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Minimally invasive IR procedures performed under local anaesthesia and sedation are ideally suited for day case pathways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IR can be combined with other treatments or may offer additional therapeutic options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6F2EB36-F764-68B9-FD25-18B84476F3B9}"/>
              </a:ext>
            </a:extLst>
          </p:cNvPr>
          <p:cNvSpPr txBox="1"/>
          <p:nvPr/>
        </p:nvSpPr>
        <p:spPr>
          <a:xfrm>
            <a:off x="2830813" y="6435189"/>
            <a:ext cx="404750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AT" sz="9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Roson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N.</a:t>
            </a:r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 et. </a:t>
            </a:r>
            <a:r>
              <a:rPr lang="sl-SI" sz="9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Insights Imaging 13, 109 (2022). </a:t>
            </a:r>
            <a:endParaRPr lang="sl-SI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DD6E1-4041-2080-30A9-DE3B25028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304" y="2388870"/>
            <a:ext cx="1997390" cy="18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59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74B1E-7B31-5FFD-1F75-E0D394DB4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01600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20E50C-32CE-3ADB-D7C2-390D6EF46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6"/>
          <a:stretch>
            <a:fillRect/>
          </a:stretch>
        </p:blipFill>
        <p:spPr bwMode="auto">
          <a:xfrm>
            <a:off x="8025571" y="1639932"/>
            <a:ext cx="3394936" cy="466303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69406E50-BA4A-69A3-87CE-B3D33A5004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9" name="Textfeld 5">
            <a:extLst>
              <a:ext uri="{FF2B5EF4-FFF2-40B4-BE49-F238E27FC236}">
                <a16:creationId xmlns:a16="http://schemas.microsoft.com/office/drawing/2014/main" id="{60514D18-EA48-D413-A504-452EF4678612}"/>
              </a:ext>
            </a:extLst>
          </p:cNvPr>
          <p:cNvSpPr txBox="1"/>
          <p:nvPr/>
        </p:nvSpPr>
        <p:spPr>
          <a:xfrm>
            <a:off x="527381" y="2388058"/>
            <a:ext cx="7234627" cy="348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allows for a broad range of service lines (table)</a:t>
            </a:r>
            <a:endParaRPr kumimoji="0" lang="en-GB" sz="2200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Results: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Efficient resource utilization: Day case procedures reduce pressure for inpatient beds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Cost savings: Reduced in-patient bed stay lead to substantial cost savings</a:t>
            </a:r>
            <a:r>
              <a:rPr kumimoji="0" lang="en-GB" sz="22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Enhanced patient satisfaction: Patients benefit from faster recovery and improved quality of life</a:t>
            </a:r>
            <a:r>
              <a:rPr kumimoji="0" lang="en-GB" sz="22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2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,4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200" baseline="30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3">
            <a:extLst>
              <a:ext uri="{FF2B5EF4-FFF2-40B4-BE49-F238E27FC236}">
                <a16:creationId xmlns:a16="http://schemas.microsoft.com/office/drawing/2014/main" id="{CDA15634-1F13-FDC4-7BFB-39EEC656C5C9}"/>
              </a:ext>
            </a:extLst>
          </p:cNvPr>
          <p:cNvSpPr txBox="1"/>
          <p:nvPr/>
        </p:nvSpPr>
        <p:spPr>
          <a:xfrm>
            <a:off x="527382" y="1316767"/>
            <a:ext cx="1132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Increasing day-case procedures 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48E16CE-4262-7096-968F-EE78DABD1F68}"/>
              </a:ext>
            </a:extLst>
          </p:cNvPr>
          <p:cNvSpPr txBox="1"/>
          <p:nvPr/>
        </p:nvSpPr>
        <p:spPr>
          <a:xfrm>
            <a:off x="869933" y="6211669"/>
            <a:ext cx="40475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l-SI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sl-SI" sz="900" dirty="0" err="1">
                <a:latin typeface="Arial" panose="020B0604020202020204" pitchFamily="34" charset="0"/>
                <a:cs typeface="Arial" panose="020B0604020202020204" pitchFamily="34" charset="0"/>
              </a:rPr>
              <a:t>Makris</a:t>
            </a:r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 GC. Et </a:t>
            </a:r>
            <a:r>
              <a:rPr lang="sl-SI" sz="9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sl-SI" sz="900" dirty="0" err="1">
                <a:latin typeface="Arial" panose="020B0604020202020204" pitchFamily="34" charset="0"/>
                <a:cs typeface="Arial" panose="020B0604020202020204" pitchFamily="34" charset="0"/>
              </a:rPr>
              <a:t>Clin</a:t>
            </a:r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900" dirty="0" err="1">
                <a:latin typeface="Arial" panose="020B0604020202020204" pitchFamily="34" charset="0"/>
                <a:cs typeface="Arial" panose="020B0604020202020204" pitchFamily="34" charset="0"/>
              </a:rPr>
              <a:t>Radiol</a:t>
            </a:r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. 2016 Jul;71(7):716.e1-6. </a:t>
            </a:r>
          </a:p>
          <a:p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3 - </a:t>
            </a:r>
            <a:r>
              <a:rPr lang="sl-SI" sz="900" dirty="0" err="1">
                <a:latin typeface="Arial" panose="020B0604020202020204" pitchFamily="34" charset="0"/>
                <a:cs typeface="Arial" panose="020B0604020202020204" pitchFamily="34" charset="0"/>
              </a:rPr>
              <a:t>Cazzato</a:t>
            </a:r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 RL et </a:t>
            </a:r>
            <a:r>
              <a:rPr lang="sl-SI" sz="900" dirty="0" err="1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sl-SI" sz="900" dirty="0" err="1">
                <a:latin typeface="Arial" panose="020B0604020202020204" pitchFamily="34" charset="0"/>
                <a:cs typeface="Arial" panose="020B0604020202020204" pitchFamily="34" charset="0"/>
              </a:rPr>
              <a:t>Cardiovasc</a:t>
            </a:r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900" dirty="0" err="1">
                <a:latin typeface="Arial" panose="020B0604020202020204" pitchFamily="34" charset="0"/>
                <a:cs typeface="Arial" panose="020B0604020202020204" pitchFamily="34" charset="0"/>
              </a:rPr>
              <a:t>Intervent</a:t>
            </a:r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900" dirty="0" err="1">
                <a:latin typeface="Arial" panose="020B0604020202020204" pitchFamily="34" charset="0"/>
                <a:cs typeface="Arial" panose="020B0604020202020204" pitchFamily="34" charset="0"/>
              </a:rPr>
              <a:t>Radiol</a:t>
            </a:r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. 2021 Jan;44(1):118-126. </a:t>
            </a:r>
          </a:p>
          <a:p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4 - </a:t>
            </a:r>
            <a:r>
              <a:rPr lang="sl-SI" sz="900" dirty="0" err="1">
                <a:latin typeface="Arial" panose="020B0604020202020204" pitchFamily="34" charset="0"/>
                <a:cs typeface="Arial" panose="020B0604020202020204" pitchFamily="34" charset="0"/>
              </a:rPr>
              <a:t>Lutjeboer</a:t>
            </a:r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 et sl.,  </a:t>
            </a:r>
            <a:r>
              <a:rPr lang="sl-SI" sz="900" dirty="0" err="1">
                <a:latin typeface="Arial" panose="020B0604020202020204" pitchFamily="34" charset="0"/>
                <a:cs typeface="Arial" panose="020B0604020202020204" pitchFamily="34" charset="0"/>
              </a:rPr>
              <a:t>Cardiovasc</a:t>
            </a:r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900" dirty="0" err="1">
                <a:latin typeface="Arial" panose="020B0604020202020204" pitchFamily="34" charset="0"/>
                <a:cs typeface="Arial" panose="020B0604020202020204" pitchFamily="34" charset="0"/>
              </a:rPr>
              <a:t>Intervent</a:t>
            </a:r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900" dirty="0" err="1">
                <a:latin typeface="Arial" panose="020B0604020202020204" pitchFamily="34" charset="0"/>
                <a:cs typeface="Arial" panose="020B0604020202020204" pitchFamily="34" charset="0"/>
              </a:rPr>
              <a:t>Radiol</a:t>
            </a:r>
            <a:r>
              <a:rPr lang="sl-SI" sz="900" dirty="0">
                <a:latin typeface="Arial" panose="020B0604020202020204" pitchFamily="34" charset="0"/>
                <a:cs typeface="Arial" panose="020B0604020202020204" pitchFamily="34" charset="0"/>
              </a:rPr>
              <a:t>. 2015 Jun;38(3):543-51. </a:t>
            </a:r>
          </a:p>
        </p:txBody>
      </p:sp>
      <p:sp>
        <p:nvSpPr>
          <p:cNvPr id="3" name="PoljeZBesedilom 5">
            <a:extLst>
              <a:ext uri="{FF2B5EF4-FFF2-40B4-BE49-F238E27FC236}">
                <a16:creationId xmlns:a16="http://schemas.microsoft.com/office/drawing/2014/main" id="{786B105B-3CE9-0112-84A1-B3FF8714B8A7}"/>
              </a:ext>
            </a:extLst>
          </p:cNvPr>
          <p:cNvSpPr txBox="1"/>
          <p:nvPr/>
        </p:nvSpPr>
        <p:spPr>
          <a:xfrm>
            <a:off x="8025571" y="6342365"/>
            <a:ext cx="404750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Beheshti M.V. et al., J Vasc Interv Radiol 2012; 23:1181–1186</a:t>
            </a:r>
            <a:endParaRPr lang="sl-SI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6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0D519-1898-B028-1A55-52BD4F80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9E1CD159-BB51-9C68-7F6C-AD147DF2EA27}"/>
              </a:ext>
            </a:extLst>
          </p:cNvPr>
          <p:cNvSpPr txBox="1"/>
          <p:nvPr/>
        </p:nvSpPr>
        <p:spPr>
          <a:xfrm>
            <a:off x="527382" y="1316767"/>
            <a:ext cx="1132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5">
            <a:extLst>
              <a:ext uri="{FF2B5EF4-FFF2-40B4-BE49-F238E27FC236}">
                <a16:creationId xmlns:a16="http://schemas.microsoft.com/office/drawing/2014/main" id="{4ECEF8DE-0C60-9218-EC69-8C77D0E5E621}"/>
              </a:ext>
            </a:extLst>
          </p:cNvPr>
          <p:cNvSpPr txBox="1"/>
          <p:nvPr/>
        </p:nvSpPr>
        <p:spPr>
          <a:xfrm>
            <a:off x="527382" y="1963098"/>
            <a:ext cx="1132925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Interventional Radiology in a nutshell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IR as a cornerstone of modern clinical care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value of a clinical IR service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Medical impact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Economic impact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Strategic impact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FB38C0EF-94E5-1DCC-1DCF-14CFA8241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27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62829B-E1FE-B336-B954-66EC200BB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5CFDB106-BB36-BE03-312A-DE86836DF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485" y="3812256"/>
            <a:ext cx="3796406" cy="261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4D6D5C6D-CD3B-9B42-D3B7-6441F52CB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34973F-D4C8-A635-3CD1-7C8A73489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96" y="2345902"/>
            <a:ext cx="10880847" cy="341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Why it matters:</a:t>
            </a:r>
            <a:endParaRPr kumimoji="0" lang="en-GB" sz="16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sl-SI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l-SI" altLang="sl-SI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Osteoporotic vertebral fractures (OVFs)</a:t>
            </a:r>
            <a:r>
              <a:rPr kumimoji="0" lang="sl-SI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lead to severe pain, immobility, and extended hospital stays.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sl-SI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l-SI" altLang="sl-SI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IR procedures</a:t>
            </a:r>
            <a:r>
              <a:rPr kumimoji="0" lang="sl-SI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like vertebroplasty and kyphoplasty offer rapid pain relief and quicker mobilization.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sl-SI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l-SI" altLang="sl-SI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Minimally invasive</a:t>
            </a:r>
            <a:r>
              <a:rPr kumimoji="0" lang="sl-SI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often performed as day-case or short-stay procedures under local anesthesia.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sl-SI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sl-SI" altLang="sl-SI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Reduces opioid use</a:t>
            </a:r>
            <a:r>
              <a:rPr kumimoji="0" lang="sl-SI" altLang="sl-S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complications, and long-term care burden.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GB" sz="16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Clinically effective and efficient</a:t>
            </a: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especially beneficial for elderly patients.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“Kyphoplasty significantly shortens hospital stay and improves early mobility</a:t>
            </a:r>
            <a:r>
              <a:rPr kumimoji="0" lang="en-GB" sz="1600" b="0" i="0" u="none" strike="noStrike" cap="none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en-GB" sz="16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.”</a:t>
            </a:r>
            <a:b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0F696DA-268B-64FC-632E-027344F69A83}"/>
              </a:ext>
            </a:extLst>
          </p:cNvPr>
          <p:cNvSpPr txBox="1"/>
          <p:nvPr/>
        </p:nvSpPr>
        <p:spPr>
          <a:xfrm>
            <a:off x="364096" y="6425449"/>
            <a:ext cx="3015342" cy="34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600" dirty="0"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da-DK" sz="1600" dirty="0">
                <a:latin typeface="Arial" panose="020B0604020202020204" pitchFamily="34" charset="0"/>
                <a:cs typeface="Arial" panose="020B0604020202020204" pitchFamily="34" charset="0"/>
              </a:rPr>
              <a:t> Klazen et al., Lancet 2010</a:t>
            </a:r>
            <a:endParaRPr 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3">
            <a:extLst>
              <a:ext uri="{FF2B5EF4-FFF2-40B4-BE49-F238E27FC236}">
                <a16:creationId xmlns:a16="http://schemas.microsoft.com/office/drawing/2014/main" id="{98036F31-3B3B-D4FA-A994-400FC321CB0F}"/>
              </a:ext>
            </a:extLst>
          </p:cNvPr>
          <p:cNvSpPr txBox="1"/>
          <p:nvPr/>
        </p:nvSpPr>
        <p:spPr>
          <a:xfrm>
            <a:off x="527382" y="1316767"/>
            <a:ext cx="11664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Exemplary business case: Osteoporotic fracture management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jeZBesedilom 5">
            <a:extLst>
              <a:ext uri="{FF2B5EF4-FFF2-40B4-BE49-F238E27FC236}">
                <a16:creationId xmlns:a16="http://schemas.microsoft.com/office/drawing/2014/main" id="{8CA94FA3-A234-2575-F54F-4905DE5A6E65}"/>
              </a:ext>
            </a:extLst>
          </p:cNvPr>
          <p:cNvSpPr txBox="1"/>
          <p:nvPr/>
        </p:nvSpPr>
        <p:spPr>
          <a:xfrm>
            <a:off x="7902485" y="6370285"/>
            <a:ext cx="3796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Image source: https://www.cirse.org/patients/general-information/ir-procedures/vertebral-augmentation/</a:t>
            </a:r>
            <a:endParaRPr lang="sl-SI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51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FCC38-162E-519A-6782-591830F30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>
            <a:extLst>
              <a:ext uri="{FF2B5EF4-FFF2-40B4-BE49-F238E27FC236}">
                <a16:creationId xmlns:a16="http://schemas.microsoft.com/office/drawing/2014/main" id="{4F49E242-913C-ACEF-283C-6C55B390D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ED03424-FBCB-1137-C960-50E104A1F7B4}"/>
              </a:ext>
            </a:extLst>
          </p:cNvPr>
          <p:cNvSpPr txBox="1"/>
          <p:nvPr/>
        </p:nvSpPr>
        <p:spPr>
          <a:xfrm>
            <a:off x="527382" y="2295238"/>
            <a:ext cx="11381589" cy="4109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Historically:</a:t>
            </a:r>
            <a:endParaRPr lang="en-AU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 Elderly patients with spinal fractures admitted for </a:t>
            </a:r>
            <a:r>
              <a:rPr lang="en-AU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7–10 days</a:t>
            </a:r>
            <a:r>
              <a:rPr lang="en-AU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 Managed conservatively: high pain scores, prolonged rehabilitation, high cost (~€4,000–6,000 per admission)</a:t>
            </a:r>
            <a:r>
              <a:rPr lang="en-AU" sz="16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1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AU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After introducing IR vertebral augmentation:</a:t>
            </a:r>
            <a:endParaRPr lang="en-AU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 Same-day or next-day procedure.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 Discharge within </a:t>
            </a:r>
            <a:r>
              <a:rPr lang="en-AU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24–48 hours</a:t>
            </a:r>
            <a:r>
              <a:rPr lang="en-AU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 Cost per case: ~€2,000–3,000</a:t>
            </a:r>
            <a:r>
              <a:rPr lang="en-AU" sz="16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AU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Estimated savings</a:t>
            </a:r>
            <a:r>
              <a:rPr lang="en-AU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: €1,500–3,000 per patient</a:t>
            </a:r>
            <a:r>
              <a:rPr lang="en-AU" sz="160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AU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 Higher throughput, better outcomes, lower readmission rates.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AU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Bed-day savings</a:t>
            </a:r>
            <a:r>
              <a:rPr lang="en-AU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improved patient satisfaction </a:t>
            </a:r>
            <a:r>
              <a:rPr lang="en-AU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sz="1600" b="1" noProof="0" dirty="0">
                <a:latin typeface="Arial" panose="020B0604020202020204" pitchFamily="34" charset="0"/>
                <a:cs typeface="Arial" panose="020B0604020202020204" pitchFamily="34" charset="0"/>
              </a:rPr>
              <a:t>revenue opportunity</a:t>
            </a:r>
            <a:endParaRPr lang="en-AU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E22BB7F7-5E9E-9DA2-38D3-0B1DB6E01ACC}"/>
              </a:ext>
            </a:extLst>
          </p:cNvPr>
          <p:cNvSpPr txBox="1"/>
          <p:nvPr/>
        </p:nvSpPr>
        <p:spPr>
          <a:xfrm>
            <a:off x="8828906" y="6404568"/>
            <a:ext cx="327650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sl-SI" sz="1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1 - Pron G et al., BMJ Open. 2023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3">
            <a:extLst>
              <a:ext uri="{FF2B5EF4-FFF2-40B4-BE49-F238E27FC236}">
                <a16:creationId xmlns:a16="http://schemas.microsoft.com/office/drawing/2014/main" id="{F3397DF3-5DCF-0EFC-9617-8736CC0D77F6}"/>
              </a:ext>
            </a:extLst>
          </p:cNvPr>
          <p:cNvSpPr txBox="1"/>
          <p:nvPr/>
        </p:nvSpPr>
        <p:spPr>
          <a:xfrm>
            <a:off x="527382" y="1316767"/>
            <a:ext cx="11664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Exemplary business case: Osteoporotic fracture management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109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F3384-E451-300F-382C-B1866E714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>
            <a:extLst>
              <a:ext uri="{FF2B5EF4-FFF2-40B4-BE49-F238E27FC236}">
                <a16:creationId xmlns:a16="http://schemas.microsoft.com/office/drawing/2014/main" id="{303F36AE-1D05-628E-04C8-A4C11B5D4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6FA29D9-DD0C-05F7-4D25-7C04FF6EAE25}"/>
              </a:ext>
            </a:extLst>
          </p:cNvPr>
          <p:cNvSpPr txBox="1"/>
          <p:nvPr/>
        </p:nvSpPr>
        <p:spPr>
          <a:xfrm>
            <a:off x="527382" y="1306493"/>
            <a:ext cx="11664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Exemplary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business case: venous access 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138C63-B8AC-EEAB-6215-40775FDFD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39" y="2435672"/>
            <a:ext cx="11300522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it matters:</a:t>
            </a:r>
            <a:endParaRPr kumimoji="0" lang="en-GB" sz="16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altLang="sl-SI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Steady increase in the use of to</a:t>
            </a:r>
            <a:r>
              <a:rPr kumimoji="0" lang="en-GB" altLang="sl-SI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tally implantable venous access devices</a:t>
            </a:r>
            <a:r>
              <a:rPr kumimoji="0" lang="en-GB" altLang="sl-SI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i.e. for oncologic but also other patients</a:t>
            </a:r>
            <a:endParaRPr lang="en-GB" altLang="sl-SI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sl-SI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Minimally invasive </a:t>
            </a:r>
            <a:r>
              <a:rPr lang="en-GB" altLang="sl-SI" sz="1600" dirty="0">
                <a:latin typeface="Arial" panose="020B0604020202020204" pitchFamily="34" charset="0"/>
                <a:cs typeface="Arial" panose="020B0604020202020204" pitchFamily="34" charset="0"/>
              </a:rPr>
              <a:t>placement under image guidance since the 1990s, related to lower costs and shorter operating times, higher technical success rates and reduced morbidity. </a:t>
            </a:r>
          </a:p>
          <a:p>
            <a:pPr marL="285750" marR="0" lvl="0" indent="-285750" algn="l" defTabSz="914400" rtl="0" eaLnBrk="0" fontAlgn="base" latinLnBrk="0" hangingPunct="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alt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Large comparative studies of costs and outcomes of surgical vs IR placement </a:t>
            </a:r>
            <a:r>
              <a:rPr lang="en-GB" altLang="sl-SI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GB" altLang="sl-SI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742950" lvl="1" indent="-285750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GB" sz="16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Overall mean costs for chest port insertion were significantly higher in the OR, for both room and pharmacy costs</a:t>
            </a:r>
            <a:endParaRPr kumimoji="0" lang="en-GB" altLang="sl-S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Lower rates of adverse events and follow-up procedures for IR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Significant differences in insertion cost suggest more cost-effective IR placement than surgical placement without affecting quality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8E74EF-9D0A-3DD6-1D1C-0969E2612443}"/>
              </a:ext>
            </a:extLst>
          </p:cNvPr>
          <p:cNvSpPr txBox="1"/>
          <p:nvPr/>
        </p:nvSpPr>
        <p:spPr>
          <a:xfrm>
            <a:off x="7043184" y="6150174"/>
            <a:ext cx="51488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1 – Martin B., et al, J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Vasc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Interv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Radiol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2022; 33:1184–1190</a:t>
            </a:r>
            <a:endParaRPr lang="en-GB" sz="1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2 - LaRoy J.R.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et al, </a:t>
            </a:r>
            <a:r>
              <a:rPr lang="en-GB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J Am Coll </a:t>
            </a:r>
            <a:r>
              <a:rPr lang="en-GB" sz="14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Radiol</a:t>
            </a:r>
            <a:r>
              <a:rPr lang="en-GB" sz="1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2015;12:563-571.</a:t>
            </a:r>
            <a:endParaRPr lang="en-A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63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09AF5-92D1-A35B-C25F-0A8A8ED64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792E8DCA-0C4D-49A4-6670-83C8BE1C2501}"/>
              </a:ext>
            </a:extLst>
          </p:cNvPr>
          <p:cNvSpPr txBox="1"/>
          <p:nvPr/>
        </p:nvSpPr>
        <p:spPr>
          <a:xfrm>
            <a:off x="527382" y="1316767"/>
            <a:ext cx="1142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Competitive advantages of IR clinics</a:t>
            </a:r>
            <a:endParaRPr lang="en-GB" sz="3600" b="1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40FB07BF-2597-1F6F-5DB2-A3300D008D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2" name="Textfeld 5">
            <a:extLst>
              <a:ext uri="{FF2B5EF4-FFF2-40B4-BE49-F238E27FC236}">
                <a16:creationId xmlns:a16="http://schemas.microsoft.com/office/drawing/2014/main" id="{C2DA70CD-354D-B233-99FB-A87AB9BF965B}"/>
              </a:ext>
            </a:extLst>
          </p:cNvPr>
          <p:cNvSpPr txBox="1"/>
          <p:nvPr/>
        </p:nvSpPr>
        <p:spPr>
          <a:xfrm>
            <a:off x="527382" y="2395668"/>
            <a:ext cx="1132925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Effects of establishing an IR clinic</a:t>
            </a:r>
            <a:r>
              <a:rPr lang="en-GB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Increase volume of patients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Reduce avoidable costs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Improve efficiency of machines used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By proper selection an HCP can add profitable IR services to their  portfolio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jeZBesedilom 8">
            <a:extLst>
              <a:ext uri="{FF2B5EF4-FFF2-40B4-BE49-F238E27FC236}">
                <a16:creationId xmlns:a16="http://schemas.microsoft.com/office/drawing/2014/main" id="{2F8E8279-8AF1-7247-2D68-15616909BB2F}"/>
              </a:ext>
            </a:extLst>
          </p:cNvPr>
          <p:cNvSpPr txBox="1"/>
          <p:nvPr/>
        </p:nvSpPr>
        <p:spPr>
          <a:xfrm>
            <a:off x="8086980" y="6396335"/>
            <a:ext cx="41050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l-SI" sz="1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en-GB" sz="2400" b="0" i="0" u="none" strike="noStrike" baseline="0" dirty="0">
                <a:latin typeface="Thieme Argo 2011 Light"/>
              </a:rPr>
              <a:t> </a:t>
            </a:r>
            <a:r>
              <a:rPr lang="en-GB" sz="1600" b="0" i="0" u="none" strike="noStrike" baseline="0" dirty="0">
                <a:latin typeface="Thieme Argo 2011 Light"/>
              </a:rPr>
              <a:t>McDevit</a:t>
            </a:r>
            <a:r>
              <a:rPr lang="en-GB" sz="1600" dirty="0">
                <a:latin typeface="Thieme Argo 2011 Light"/>
              </a:rPr>
              <a:t>t et al., J Clin </a:t>
            </a:r>
            <a:r>
              <a:rPr lang="en-GB" sz="1600" dirty="0" err="1">
                <a:latin typeface="Thieme Argo 2011 Light"/>
              </a:rPr>
              <a:t>Interv</a:t>
            </a:r>
            <a:r>
              <a:rPr lang="en-GB" sz="1600" dirty="0">
                <a:latin typeface="Thieme Argo 2011 Light"/>
              </a:rPr>
              <a:t> </a:t>
            </a:r>
            <a:r>
              <a:rPr lang="en-GB" sz="1600" dirty="0" err="1">
                <a:latin typeface="Thieme Argo 2011 Light"/>
              </a:rPr>
              <a:t>Radiol</a:t>
            </a:r>
            <a:r>
              <a:rPr lang="en-GB" sz="1600" dirty="0">
                <a:latin typeface="Thieme Argo 2011 Light"/>
              </a:rPr>
              <a:t>, 2021.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95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>
            <a:extLst>
              <a:ext uri="{FF2B5EF4-FFF2-40B4-BE49-F238E27FC236}">
                <a16:creationId xmlns:a16="http://schemas.microsoft.com/office/drawing/2014/main" id="{F1EB8E04-E290-5906-02E9-1B207BF8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2" name="Textfeld 5">
            <a:extLst>
              <a:ext uri="{FF2B5EF4-FFF2-40B4-BE49-F238E27FC236}">
                <a16:creationId xmlns:a16="http://schemas.microsoft.com/office/drawing/2014/main" id="{D9AC41F9-34AB-B9EB-4A96-44651B3A18C7}"/>
              </a:ext>
            </a:extLst>
          </p:cNvPr>
          <p:cNvSpPr txBox="1"/>
          <p:nvPr/>
        </p:nvSpPr>
        <p:spPr>
          <a:xfrm>
            <a:off x="431371" y="2246481"/>
            <a:ext cx="11329257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Outpatient IR clinics are key to assessing patient suitability for procedures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clinic appointments </a:t>
            </a: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ensure appropriate counselling</a:t>
            </a: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informed consent and follow-up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Advantages of IR clinics: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Resource optimization by appropriate patient selection and therefore avoiding cancellations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Streamlined patient pathways from admission to discharge report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Continuity of care by responsible IR clinician enhances overall patient experience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Appropriate post-procedural care</a:t>
            </a:r>
            <a:r>
              <a:rPr lang="sl-SI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identification of potential complications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GB" sz="2200" kern="100" dirty="0">
                <a:latin typeface="Arial" panose="020B0604020202020204" pitchFamily="34" charset="0"/>
                <a:cs typeface="Arial" panose="020B0604020202020204" pitchFamily="34" charset="0"/>
              </a:rPr>
              <a:t>Improved patient satisfaction</a:t>
            </a:r>
            <a:r>
              <a:rPr lang="en-GB" sz="2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GB" sz="2200" kern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jeZBesedilom 8">
            <a:extLst>
              <a:ext uri="{FF2B5EF4-FFF2-40B4-BE49-F238E27FC236}">
                <a16:creationId xmlns:a16="http://schemas.microsoft.com/office/drawing/2014/main" id="{AB96E87A-1783-E10F-D8BF-A3E20A00A850}"/>
              </a:ext>
            </a:extLst>
          </p:cNvPr>
          <p:cNvSpPr txBox="1"/>
          <p:nvPr/>
        </p:nvSpPr>
        <p:spPr>
          <a:xfrm>
            <a:off x="8890643" y="6411724"/>
            <a:ext cx="35812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sl-SI" sz="1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– </a:t>
            </a:r>
            <a:r>
              <a:rPr lang="de-DE" sz="1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Cazzato RL</a:t>
            </a:r>
            <a:r>
              <a:rPr lang="sl-SI" sz="1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de-DE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CVIR,</a:t>
            </a:r>
            <a:r>
              <a:rPr lang="sl-SI" sz="1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3">
            <a:extLst>
              <a:ext uri="{FF2B5EF4-FFF2-40B4-BE49-F238E27FC236}">
                <a16:creationId xmlns:a16="http://schemas.microsoft.com/office/drawing/2014/main" id="{4560958C-A394-0C76-AA0F-BA889AC6709B}"/>
              </a:ext>
            </a:extLst>
          </p:cNvPr>
          <p:cNvSpPr txBox="1"/>
          <p:nvPr/>
        </p:nvSpPr>
        <p:spPr>
          <a:xfrm>
            <a:off x="527382" y="1316767"/>
            <a:ext cx="1142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Competitive advantages of IR outpatient clinics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56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F940301C-FD1B-4EF4-959C-4C97E929BA60}"/>
              </a:ext>
            </a:extLst>
          </p:cNvPr>
          <p:cNvSpPr txBox="1"/>
          <p:nvPr/>
        </p:nvSpPr>
        <p:spPr>
          <a:xfrm>
            <a:off x="527382" y="1316767"/>
            <a:ext cx="1142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Competitive advantages of IR outpatient clinics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F1EB8E04-E290-5906-02E9-1B207BF8F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2" name="Textfeld 5">
            <a:extLst>
              <a:ext uri="{FF2B5EF4-FFF2-40B4-BE49-F238E27FC236}">
                <a16:creationId xmlns:a16="http://schemas.microsoft.com/office/drawing/2014/main" id="{D9AC41F9-34AB-B9EB-4A96-44651B3A18C7}"/>
              </a:ext>
            </a:extLst>
          </p:cNvPr>
          <p:cNvSpPr txBox="1"/>
          <p:nvPr/>
        </p:nvSpPr>
        <p:spPr>
          <a:xfrm>
            <a:off x="527382" y="2107992"/>
            <a:ext cx="1132925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 offers easy access to advanced treatment options via outpatient clinics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Embracing IR practice provides a competitive advantage by offering a wider range of services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Prostate artery embolization</a:t>
            </a:r>
            <a:r>
              <a:rPr lang="en-GB" sz="22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minimally invasive procedure for the treatment of the Benign prostate hypertrophy (BPH).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Expands the array of options for the treatment of BPH (medical and surgical)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Physicians can tailor BPH treatment for individual, according to their preferences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1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Healthcare providers offering a wider range</a:t>
            </a:r>
            <a:r>
              <a:rPr lang="en-GB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treatment options attract a higher volume of patients seeking cutting-edge therapy. In addition, the recruitment and retention of highly skilled medical professionals is improved.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200" b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oljeZBesedilom 8">
            <a:extLst>
              <a:ext uri="{FF2B5EF4-FFF2-40B4-BE49-F238E27FC236}">
                <a16:creationId xmlns:a16="http://schemas.microsoft.com/office/drawing/2014/main" id="{9046A54B-0D81-42C0-B88E-3C0F60DD4907}"/>
              </a:ext>
            </a:extLst>
          </p:cNvPr>
          <p:cNvSpPr txBox="1"/>
          <p:nvPr/>
        </p:nvSpPr>
        <p:spPr>
          <a:xfrm>
            <a:off x="8060634" y="6519446"/>
            <a:ext cx="41313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sl-SI" sz="1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de-DE" sz="1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Müllhaupt</a:t>
            </a:r>
            <a:r>
              <a:rPr lang="sl-SI" sz="16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 et al., Eur Urol Focus 2024</a:t>
            </a:r>
          </a:p>
        </p:txBody>
      </p:sp>
    </p:spTree>
    <p:extLst>
      <p:ext uri="{BB962C8B-B14F-4D97-AF65-F5344CB8AC3E}">
        <p14:creationId xmlns:p14="http://schemas.microsoft.com/office/powerpoint/2010/main" val="1591089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F940301C-FD1B-4EF4-959C-4C97E929BA60}"/>
              </a:ext>
            </a:extLst>
          </p:cNvPr>
          <p:cNvSpPr txBox="1"/>
          <p:nvPr/>
        </p:nvSpPr>
        <p:spPr>
          <a:xfrm>
            <a:off x="527382" y="1316767"/>
            <a:ext cx="11420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Fiscal accountability 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F1EB8E04-E290-5906-02E9-1B207BF8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2" name="Textfeld 5">
            <a:extLst>
              <a:ext uri="{FF2B5EF4-FFF2-40B4-BE49-F238E27FC236}">
                <a16:creationId xmlns:a16="http://schemas.microsoft.com/office/drawing/2014/main" id="{D9AC41F9-34AB-B9EB-4A96-44651B3A18C7}"/>
              </a:ext>
            </a:extLst>
          </p:cNvPr>
          <p:cNvSpPr txBox="1"/>
          <p:nvPr/>
        </p:nvSpPr>
        <p:spPr>
          <a:xfrm>
            <a:off x="527382" y="2293907"/>
            <a:ext cx="1132925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Budget Accountability: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Departmental budget control leads to better resource utilisation.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Departmental budget control leads to proactive cost management.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Departmental budget control motivates improved billing.</a:t>
            </a:r>
            <a:endParaRPr lang="en-A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Fiscal Discipline: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Budget control leads to enhanced fiscal discipline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2A1BC39-726E-41C2-C6EE-6B70B5079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82" y="5131277"/>
            <a:ext cx="5537461" cy="1396837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8EC3901-CB2A-F25D-6AF9-5CAE17951CD7}"/>
              </a:ext>
            </a:extLst>
          </p:cNvPr>
          <p:cNvSpPr txBox="1"/>
          <p:nvPr/>
        </p:nvSpPr>
        <p:spPr>
          <a:xfrm>
            <a:off x="6489290" y="5208746"/>
            <a:ext cx="5702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 meta-analysis found that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empowering employees by delegating authority and decision-making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can lead to positive outcomes, including improved financial performance, when done correctly</a:t>
            </a:r>
            <a:r>
              <a:rPr lang="sl-SI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FFE1E7B2-CDE5-6A94-2F2F-F6EA699505AA}"/>
              </a:ext>
            </a:extLst>
          </p:cNvPr>
          <p:cNvCxnSpPr>
            <a:cxnSpLocks/>
          </p:cNvCxnSpPr>
          <p:nvPr/>
        </p:nvCxnSpPr>
        <p:spPr>
          <a:xfrm>
            <a:off x="335361" y="5002341"/>
            <a:ext cx="11612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709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7A5FA-0F9D-9465-0595-C4C823D2D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075D1045-4B13-5B22-D561-89C0DB691219}"/>
              </a:ext>
            </a:extLst>
          </p:cNvPr>
          <p:cNvSpPr txBox="1"/>
          <p:nvPr/>
        </p:nvSpPr>
        <p:spPr>
          <a:xfrm>
            <a:off x="431371" y="2782669"/>
            <a:ext cx="113292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The value of a clinical IR service</a:t>
            </a:r>
          </a:p>
          <a:p>
            <a:pPr algn="ctr"/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Strategic impact  </a:t>
            </a:r>
          </a:p>
        </p:txBody>
      </p:sp>
      <p:sp>
        <p:nvSpPr>
          <p:cNvPr id="2" name="Textfeld 5">
            <a:extLst>
              <a:ext uri="{FF2B5EF4-FFF2-40B4-BE49-F238E27FC236}">
                <a16:creationId xmlns:a16="http://schemas.microsoft.com/office/drawing/2014/main" id="{12B89CB2-F06E-A542-84AF-75D08E4598F7}"/>
              </a:ext>
            </a:extLst>
          </p:cNvPr>
          <p:cNvSpPr txBox="1"/>
          <p:nvPr/>
        </p:nvSpPr>
        <p:spPr>
          <a:xfrm>
            <a:off x="527382" y="1963098"/>
            <a:ext cx="113292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A917A6C9-BF30-1B4B-B471-4CAB4F4C9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41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7DE00-25AD-F33F-EE3E-00D5EB50A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255608F4-3740-7B20-1874-C45A77F6245E}"/>
              </a:ext>
            </a:extLst>
          </p:cNvPr>
          <p:cNvSpPr txBox="1"/>
          <p:nvPr/>
        </p:nvSpPr>
        <p:spPr>
          <a:xfrm>
            <a:off x="527382" y="1316767"/>
            <a:ext cx="1132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noProof="0" dirty="0">
                <a:latin typeface="Arial" panose="020B0604020202020204" pitchFamily="34" charset="0"/>
                <a:cs typeface="Arial" panose="020B0604020202020204" pitchFamily="34" charset="0"/>
              </a:rPr>
              <a:t>Strategic impact 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430C783C-E473-2AA0-9886-EE7BBBCE39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2" name="Textfeld 5">
            <a:extLst>
              <a:ext uri="{FF2B5EF4-FFF2-40B4-BE49-F238E27FC236}">
                <a16:creationId xmlns:a16="http://schemas.microsoft.com/office/drawing/2014/main" id="{90BBC54E-AC2E-4BD5-7231-9D7AFB14FFF4}"/>
              </a:ext>
            </a:extLst>
          </p:cNvPr>
          <p:cNvSpPr txBox="1"/>
          <p:nvPr/>
        </p:nvSpPr>
        <p:spPr>
          <a:xfrm>
            <a:off x="1644982" y="2516869"/>
            <a:ext cx="9480217" cy="3077766"/>
          </a:xfrm>
          <a:custGeom>
            <a:avLst/>
            <a:gdLst>
              <a:gd name="connsiteX0" fmla="*/ 0 w 9480217"/>
              <a:gd name="connsiteY0" fmla="*/ 0 h 3077766"/>
              <a:gd name="connsiteX1" fmla="*/ 687316 w 9480217"/>
              <a:gd name="connsiteY1" fmla="*/ 0 h 3077766"/>
              <a:gd name="connsiteX2" fmla="*/ 1090225 w 9480217"/>
              <a:gd name="connsiteY2" fmla="*/ 0 h 3077766"/>
              <a:gd name="connsiteX3" fmla="*/ 1872343 w 9480217"/>
              <a:gd name="connsiteY3" fmla="*/ 0 h 3077766"/>
              <a:gd name="connsiteX4" fmla="*/ 2654461 w 9480217"/>
              <a:gd name="connsiteY4" fmla="*/ 0 h 3077766"/>
              <a:gd name="connsiteX5" fmla="*/ 3436579 w 9480217"/>
              <a:gd name="connsiteY5" fmla="*/ 0 h 3077766"/>
              <a:gd name="connsiteX6" fmla="*/ 3744686 w 9480217"/>
              <a:gd name="connsiteY6" fmla="*/ 0 h 3077766"/>
              <a:gd name="connsiteX7" fmla="*/ 4337199 w 9480217"/>
              <a:gd name="connsiteY7" fmla="*/ 0 h 3077766"/>
              <a:gd name="connsiteX8" fmla="*/ 5024515 w 9480217"/>
              <a:gd name="connsiteY8" fmla="*/ 0 h 3077766"/>
              <a:gd name="connsiteX9" fmla="*/ 5332622 w 9480217"/>
              <a:gd name="connsiteY9" fmla="*/ 0 h 3077766"/>
              <a:gd name="connsiteX10" fmla="*/ 5925136 w 9480217"/>
              <a:gd name="connsiteY10" fmla="*/ 0 h 3077766"/>
              <a:gd name="connsiteX11" fmla="*/ 6233243 w 9480217"/>
              <a:gd name="connsiteY11" fmla="*/ 0 h 3077766"/>
              <a:gd name="connsiteX12" fmla="*/ 6920558 w 9480217"/>
              <a:gd name="connsiteY12" fmla="*/ 0 h 3077766"/>
              <a:gd name="connsiteX13" fmla="*/ 7323468 w 9480217"/>
              <a:gd name="connsiteY13" fmla="*/ 0 h 3077766"/>
              <a:gd name="connsiteX14" fmla="*/ 7726377 w 9480217"/>
              <a:gd name="connsiteY14" fmla="*/ 0 h 3077766"/>
              <a:gd name="connsiteX15" fmla="*/ 8508495 w 9480217"/>
              <a:gd name="connsiteY15" fmla="*/ 0 h 3077766"/>
              <a:gd name="connsiteX16" fmla="*/ 9480217 w 9480217"/>
              <a:gd name="connsiteY16" fmla="*/ 0 h 3077766"/>
              <a:gd name="connsiteX17" fmla="*/ 9480217 w 9480217"/>
              <a:gd name="connsiteY17" fmla="*/ 574516 h 3077766"/>
              <a:gd name="connsiteX18" fmla="*/ 9480217 w 9480217"/>
              <a:gd name="connsiteY18" fmla="*/ 1056700 h 3077766"/>
              <a:gd name="connsiteX19" fmla="*/ 9480217 w 9480217"/>
              <a:gd name="connsiteY19" fmla="*/ 1569661 h 3077766"/>
              <a:gd name="connsiteX20" fmla="*/ 9480217 w 9480217"/>
              <a:gd name="connsiteY20" fmla="*/ 2021066 h 3077766"/>
              <a:gd name="connsiteX21" fmla="*/ 9480217 w 9480217"/>
              <a:gd name="connsiteY21" fmla="*/ 2503250 h 3077766"/>
              <a:gd name="connsiteX22" fmla="*/ 9480217 w 9480217"/>
              <a:gd name="connsiteY22" fmla="*/ 3077766 h 3077766"/>
              <a:gd name="connsiteX23" fmla="*/ 9077308 w 9480217"/>
              <a:gd name="connsiteY23" fmla="*/ 3077766 h 3077766"/>
              <a:gd name="connsiteX24" fmla="*/ 8484794 w 9480217"/>
              <a:gd name="connsiteY24" fmla="*/ 3077766 h 3077766"/>
              <a:gd name="connsiteX25" fmla="*/ 7987083 w 9480217"/>
              <a:gd name="connsiteY25" fmla="*/ 3077766 h 3077766"/>
              <a:gd name="connsiteX26" fmla="*/ 7584174 w 9480217"/>
              <a:gd name="connsiteY26" fmla="*/ 3077766 h 3077766"/>
              <a:gd name="connsiteX27" fmla="*/ 6991660 w 9480217"/>
              <a:gd name="connsiteY27" fmla="*/ 3077766 h 3077766"/>
              <a:gd name="connsiteX28" fmla="*/ 6588751 w 9480217"/>
              <a:gd name="connsiteY28" fmla="*/ 3077766 h 3077766"/>
              <a:gd name="connsiteX29" fmla="*/ 6091039 w 9480217"/>
              <a:gd name="connsiteY29" fmla="*/ 3077766 h 3077766"/>
              <a:gd name="connsiteX30" fmla="*/ 5688130 w 9480217"/>
              <a:gd name="connsiteY30" fmla="*/ 3077766 h 3077766"/>
              <a:gd name="connsiteX31" fmla="*/ 5380023 w 9480217"/>
              <a:gd name="connsiteY31" fmla="*/ 3077766 h 3077766"/>
              <a:gd name="connsiteX32" fmla="*/ 4977114 w 9480217"/>
              <a:gd name="connsiteY32" fmla="*/ 3077766 h 3077766"/>
              <a:gd name="connsiteX33" fmla="*/ 4384600 w 9480217"/>
              <a:gd name="connsiteY33" fmla="*/ 3077766 h 3077766"/>
              <a:gd name="connsiteX34" fmla="*/ 3792087 w 9480217"/>
              <a:gd name="connsiteY34" fmla="*/ 3077766 h 3077766"/>
              <a:gd name="connsiteX35" fmla="*/ 3009969 w 9480217"/>
              <a:gd name="connsiteY35" fmla="*/ 3077766 h 3077766"/>
              <a:gd name="connsiteX36" fmla="*/ 2512258 w 9480217"/>
              <a:gd name="connsiteY36" fmla="*/ 3077766 h 3077766"/>
              <a:gd name="connsiteX37" fmla="*/ 2204150 w 9480217"/>
              <a:gd name="connsiteY37" fmla="*/ 3077766 h 3077766"/>
              <a:gd name="connsiteX38" fmla="*/ 1422033 w 9480217"/>
              <a:gd name="connsiteY38" fmla="*/ 3077766 h 3077766"/>
              <a:gd name="connsiteX39" fmla="*/ 1113925 w 9480217"/>
              <a:gd name="connsiteY39" fmla="*/ 3077766 h 3077766"/>
              <a:gd name="connsiteX40" fmla="*/ 616214 w 9480217"/>
              <a:gd name="connsiteY40" fmla="*/ 3077766 h 3077766"/>
              <a:gd name="connsiteX41" fmla="*/ 0 w 9480217"/>
              <a:gd name="connsiteY41" fmla="*/ 3077766 h 3077766"/>
              <a:gd name="connsiteX42" fmla="*/ 0 w 9480217"/>
              <a:gd name="connsiteY42" fmla="*/ 2595583 h 3077766"/>
              <a:gd name="connsiteX43" fmla="*/ 0 w 9480217"/>
              <a:gd name="connsiteY43" fmla="*/ 2082622 h 3077766"/>
              <a:gd name="connsiteX44" fmla="*/ 0 w 9480217"/>
              <a:gd name="connsiteY44" fmla="*/ 1508105 h 3077766"/>
              <a:gd name="connsiteX45" fmla="*/ 0 w 9480217"/>
              <a:gd name="connsiteY45" fmla="*/ 964367 h 3077766"/>
              <a:gd name="connsiteX46" fmla="*/ 0 w 9480217"/>
              <a:gd name="connsiteY46" fmla="*/ 543739 h 3077766"/>
              <a:gd name="connsiteX47" fmla="*/ 0 w 9480217"/>
              <a:gd name="connsiteY47" fmla="*/ 0 h 307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480217" h="3077766" fill="none" extrusionOk="0">
                <a:moveTo>
                  <a:pt x="0" y="0"/>
                </a:moveTo>
                <a:cubicBezTo>
                  <a:pt x="271117" y="-54829"/>
                  <a:pt x="378912" y="39075"/>
                  <a:pt x="687316" y="0"/>
                </a:cubicBezTo>
                <a:cubicBezTo>
                  <a:pt x="995720" y="-39075"/>
                  <a:pt x="955790" y="34335"/>
                  <a:pt x="1090225" y="0"/>
                </a:cubicBezTo>
                <a:cubicBezTo>
                  <a:pt x="1224660" y="-34335"/>
                  <a:pt x="1516033" y="64820"/>
                  <a:pt x="1872343" y="0"/>
                </a:cubicBezTo>
                <a:cubicBezTo>
                  <a:pt x="2228653" y="-64820"/>
                  <a:pt x="2350296" y="70209"/>
                  <a:pt x="2654461" y="0"/>
                </a:cubicBezTo>
                <a:cubicBezTo>
                  <a:pt x="2958626" y="-70209"/>
                  <a:pt x="3208134" y="93055"/>
                  <a:pt x="3436579" y="0"/>
                </a:cubicBezTo>
                <a:cubicBezTo>
                  <a:pt x="3665024" y="-93055"/>
                  <a:pt x="3599574" y="12000"/>
                  <a:pt x="3744686" y="0"/>
                </a:cubicBezTo>
                <a:cubicBezTo>
                  <a:pt x="3889798" y="-12000"/>
                  <a:pt x="4077042" y="30234"/>
                  <a:pt x="4337199" y="0"/>
                </a:cubicBezTo>
                <a:cubicBezTo>
                  <a:pt x="4597356" y="-30234"/>
                  <a:pt x="4685516" y="36753"/>
                  <a:pt x="5024515" y="0"/>
                </a:cubicBezTo>
                <a:cubicBezTo>
                  <a:pt x="5363514" y="-36753"/>
                  <a:pt x="5181680" y="28414"/>
                  <a:pt x="5332622" y="0"/>
                </a:cubicBezTo>
                <a:cubicBezTo>
                  <a:pt x="5483564" y="-28414"/>
                  <a:pt x="5771274" y="34312"/>
                  <a:pt x="5925136" y="0"/>
                </a:cubicBezTo>
                <a:cubicBezTo>
                  <a:pt x="6078998" y="-34312"/>
                  <a:pt x="6145262" y="25825"/>
                  <a:pt x="6233243" y="0"/>
                </a:cubicBezTo>
                <a:cubicBezTo>
                  <a:pt x="6321224" y="-25825"/>
                  <a:pt x="6697479" y="40113"/>
                  <a:pt x="6920558" y="0"/>
                </a:cubicBezTo>
                <a:cubicBezTo>
                  <a:pt x="7143637" y="-40113"/>
                  <a:pt x="7160050" y="210"/>
                  <a:pt x="7323468" y="0"/>
                </a:cubicBezTo>
                <a:cubicBezTo>
                  <a:pt x="7486886" y="-210"/>
                  <a:pt x="7644078" y="45929"/>
                  <a:pt x="7726377" y="0"/>
                </a:cubicBezTo>
                <a:cubicBezTo>
                  <a:pt x="7808676" y="-45929"/>
                  <a:pt x="8264707" y="74598"/>
                  <a:pt x="8508495" y="0"/>
                </a:cubicBezTo>
                <a:cubicBezTo>
                  <a:pt x="8752283" y="-74598"/>
                  <a:pt x="9177469" y="48188"/>
                  <a:pt x="9480217" y="0"/>
                </a:cubicBezTo>
                <a:cubicBezTo>
                  <a:pt x="9545313" y="151518"/>
                  <a:pt x="9437311" y="340607"/>
                  <a:pt x="9480217" y="574516"/>
                </a:cubicBezTo>
                <a:cubicBezTo>
                  <a:pt x="9523123" y="808425"/>
                  <a:pt x="9461603" y="821349"/>
                  <a:pt x="9480217" y="1056700"/>
                </a:cubicBezTo>
                <a:cubicBezTo>
                  <a:pt x="9498831" y="1292051"/>
                  <a:pt x="9428500" y="1444419"/>
                  <a:pt x="9480217" y="1569661"/>
                </a:cubicBezTo>
                <a:cubicBezTo>
                  <a:pt x="9531934" y="1694903"/>
                  <a:pt x="9448581" y="1882340"/>
                  <a:pt x="9480217" y="2021066"/>
                </a:cubicBezTo>
                <a:cubicBezTo>
                  <a:pt x="9511853" y="2159793"/>
                  <a:pt x="9431984" y="2340548"/>
                  <a:pt x="9480217" y="2503250"/>
                </a:cubicBezTo>
                <a:cubicBezTo>
                  <a:pt x="9528450" y="2665952"/>
                  <a:pt x="9446641" y="2830130"/>
                  <a:pt x="9480217" y="3077766"/>
                </a:cubicBezTo>
                <a:cubicBezTo>
                  <a:pt x="9332706" y="3078358"/>
                  <a:pt x="9257974" y="3052204"/>
                  <a:pt x="9077308" y="3077766"/>
                </a:cubicBezTo>
                <a:cubicBezTo>
                  <a:pt x="8896642" y="3103328"/>
                  <a:pt x="8709795" y="3023909"/>
                  <a:pt x="8484794" y="3077766"/>
                </a:cubicBezTo>
                <a:cubicBezTo>
                  <a:pt x="8259793" y="3131623"/>
                  <a:pt x="8121496" y="3054639"/>
                  <a:pt x="7987083" y="3077766"/>
                </a:cubicBezTo>
                <a:cubicBezTo>
                  <a:pt x="7852670" y="3100893"/>
                  <a:pt x="7672226" y="3060306"/>
                  <a:pt x="7584174" y="3077766"/>
                </a:cubicBezTo>
                <a:cubicBezTo>
                  <a:pt x="7496122" y="3095226"/>
                  <a:pt x="7219080" y="3058191"/>
                  <a:pt x="6991660" y="3077766"/>
                </a:cubicBezTo>
                <a:cubicBezTo>
                  <a:pt x="6764240" y="3097341"/>
                  <a:pt x="6761330" y="3043513"/>
                  <a:pt x="6588751" y="3077766"/>
                </a:cubicBezTo>
                <a:cubicBezTo>
                  <a:pt x="6416172" y="3112019"/>
                  <a:pt x="6331740" y="3047747"/>
                  <a:pt x="6091039" y="3077766"/>
                </a:cubicBezTo>
                <a:cubicBezTo>
                  <a:pt x="5850338" y="3107785"/>
                  <a:pt x="5840406" y="3074891"/>
                  <a:pt x="5688130" y="3077766"/>
                </a:cubicBezTo>
                <a:cubicBezTo>
                  <a:pt x="5535854" y="3080641"/>
                  <a:pt x="5460818" y="3067539"/>
                  <a:pt x="5380023" y="3077766"/>
                </a:cubicBezTo>
                <a:cubicBezTo>
                  <a:pt x="5299228" y="3087993"/>
                  <a:pt x="5102425" y="3047608"/>
                  <a:pt x="4977114" y="3077766"/>
                </a:cubicBezTo>
                <a:cubicBezTo>
                  <a:pt x="4851803" y="3107924"/>
                  <a:pt x="4651967" y="3012101"/>
                  <a:pt x="4384600" y="3077766"/>
                </a:cubicBezTo>
                <a:cubicBezTo>
                  <a:pt x="4117233" y="3143431"/>
                  <a:pt x="4053055" y="3046206"/>
                  <a:pt x="3792087" y="3077766"/>
                </a:cubicBezTo>
                <a:cubicBezTo>
                  <a:pt x="3531119" y="3109326"/>
                  <a:pt x="3216428" y="3006364"/>
                  <a:pt x="3009969" y="3077766"/>
                </a:cubicBezTo>
                <a:cubicBezTo>
                  <a:pt x="2803510" y="3149168"/>
                  <a:pt x="2641683" y="3033036"/>
                  <a:pt x="2512258" y="3077766"/>
                </a:cubicBezTo>
                <a:cubicBezTo>
                  <a:pt x="2382833" y="3122496"/>
                  <a:pt x="2356074" y="3061863"/>
                  <a:pt x="2204150" y="3077766"/>
                </a:cubicBezTo>
                <a:cubicBezTo>
                  <a:pt x="2052226" y="3093669"/>
                  <a:pt x="1797517" y="2999849"/>
                  <a:pt x="1422033" y="3077766"/>
                </a:cubicBezTo>
                <a:cubicBezTo>
                  <a:pt x="1046549" y="3155683"/>
                  <a:pt x="1218235" y="3060786"/>
                  <a:pt x="1113925" y="3077766"/>
                </a:cubicBezTo>
                <a:cubicBezTo>
                  <a:pt x="1009615" y="3094746"/>
                  <a:pt x="826081" y="3018222"/>
                  <a:pt x="616214" y="3077766"/>
                </a:cubicBezTo>
                <a:cubicBezTo>
                  <a:pt x="406347" y="3137310"/>
                  <a:pt x="244809" y="3038546"/>
                  <a:pt x="0" y="3077766"/>
                </a:cubicBezTo>
                <a:cubicBezTo>
                  <a:pt x="-8360" y="2854531"/>
                  <a:pt x="48601" y="2696794"/>
                  <a:pt x="0" y="2595583"/>
                </a:cubicBezTo>
                <a:cubicBezTo>
                  <a:pt x="-48601" y="2494372"/>
                  <a:pt x="55969" y="2301396"/>
                  <a:pt x="0" y="2082622"/>
                </a:cubicBezTo>
                <a:cubicBezTo>
                  <a:pt x="-55969" y="1863848"/>
                  <a:pt x="7246" y="1687168"/>
                  <a:pt x="0" y="1508105"/>
                </a:cubicBezTo>
                <a:cubicBezTo>
                  <a:pt x="-7246" y="1329042"/>
                  <a:pt x="17901" y="1142593"/>
                  <a:pt x="0" y="964367"/>
                </a:cubicBezTo>
                <a:cubicBezTo>
                  <a:pt x="-17901" y="786141"/>
                  <a:pt x="45193" y="647791"/>
                  <a:pt x="0" y="543739"/>
                </a:cubicBezTo>
                <a:cubicBezTo>
                  <a:pt x="-45193" y="439687"/>
                  <a:pt x="4872" y="255633"/>
                  <a:pt x="0" y="0"/>
                </a:cubicBezTo>
                <a:close/>
              </a:path>
              <a:path w="9480217" h="3077766" stroke="0" extrusionOk="0">
                <a:moveTo>
                  <a:pt x="0" y="0"/>
                </a:moveTo>
                <a:cubicBezTo>
                  <a:pt x="175398" y="-9671"/>
                  <a:pt x="298062" y="2657"/>
                  <a:pt x="402909" y="0"/>
                </a:cubicBezTo>
                <a:cubicBezTo>
                  <a:pt x="507756" y="-2657"/>
                  <a:pt x="894634" y="78304"/>
                  <a:pt x="1090225" y="0"/>
                </a:cubicBezTo>
                <a:cubicBezTo>
                  <a:pt x="1285816" y="-78304"/>
                  <a:pt x="1393951" y="10135"/>
                  <a:pt x="1493134" y="0"/>
                </a:cubicBezTo>
                <a:cubicBezTo>
                  <a:pt x="1592317" y="-10135"/>
                  <a:pt x="1814608" y="47530"/>
                  <a:pt x="1896043" y="0"/>
                </a:cubicBezTo>
                <a:cubicBezTo>
                  <a:pt x="1977478" y="-47530"/>
                  <a:pt x="2209123" y="5832"/>
                  <a:pt x="2393755" y="0"/>
                </a:cubicBezTo>
                <a:cubicBezTo>
                  <a:pt x="2578387" y="-5832"/>
                  <a:pt x="2928240" y="41619"/>
                  <a:pt x="3081071" y="0"/>
                </a:cubicBezTo>
                <a:cubicBezTo>
                  <a:pt x="3233902" y="-41619"/>
                  <a:pt x="3494480" y="44345"/>
                  <a:pt x="3863188" y="0"/>
                </a:cubicBezTo>
                <a:cubicBezTo>
                  <a:pt x="4231896" y="-44345"/>
                  <a:pt x="4465022" y="77724"/>
                  <a:pt x="4645306" y="0"/>
                </a:cubicBezTo>
                <a:cubicBezTo>
                  <a:pt x="4825590" y="-77724"/>
                  <a:pt x="4870752" y="1185"/>
                  <a:pt x="4953413" y="0"/>
                </a:cubicBezTo>
                <a:cubicBezTo>
                  <a:pt x="5036074" y="-1185"/>
                  <a:pt x="5382026" y="54776"/>
                  <a:pt x="5640729" y="0"/>
                </a:cubicBezTo>
                <a:cubicBezTo>
                  <a:pt x="5899432" y="-54776"/>
                  <a:pt x="5867604" y="27111"/>
                  <a:pt x="5948836" y="0"/>
                </a:cubicBezTo>
                <a:cubicBezTo>
                  <a:pt x="6030068" y="-27111"/>
                  <a:pt x="6479380" y="67927"/>
                  <a:pt x="6730954" y="0"/>
                </a:cubicBezTo>
                <a:cubicBezTo>
                  <a:pt x="6982528" y="-67927"/>
                  <a:pt x="7263968" y="71004"/>
                  <a:pt x="7513072" y="0"/>
                </a:cubicBezTo>
                <a:cubicBezTo>
                  <a:pt x="7762176" y="-71004"/>
                  <a:pt x="7902413" y="59587"/>
                  <a:pt x="8010783" y="0"/>
                </a:cubicBezTo>
                <a:cubicBezTo>
                  <a:pt x="8119153" y="-59587"/>
                  <a:pt x="8369993" y="48455"/>
                  <a:pt x="8508495" y="0"/>
                </a:cubicBezTo>
                <a:cubicBezTo>
                  <a:pt x="8646997" y="-48455"/>
                  <a:pt x="8806865" y="42855"/>
                  <a:pt x="8911404" y="0"/>
                </a:cubicBezTo>
                <a:cubicBezTo>
                  <a:pt x="9015943" y="-42855"/>
                  <a:pt x="9208901" y="5439"/>
                  <a:pt x="9480217" y="0"/>
                </a:cubicBezTo>
                <a:cubicBezTo>
                  <a:pt x="9545192" y="164789"/>
                  <a:pt x="9429270" y="376266"/>
                  <a:pt x="9480217" y="543739"/>
                </a:cubicBezTo>
                <a:cubicBezTo>
                  <a:pt x="9531164" y="711212"/>
                  <a:pt x="9449065" y="862658"/>
                  <a:pt x="9480217" y="1087477"/>
                </a:cubicBezTo>
                <a:cubicBezTo>
                  <a:pt x="9511369" y="1312296"/>
                  <a:pt x="9446953" y="1489633"/>
                  <a:pt x="9480217" y="1631216"/>
                </a:cubicBezTo>
                <a:cubicBezTo>
                  <a:pt x="9513481" y="1772799"/>
                  <a:pt x="9436891" y="1868472"/>
                  <a:pt x="9480217" y="2082622"/>
                </a:cubicBezTo>
                <a:cubicBezTo>
                  <a:pt x="9523543" y="2296772"/>
                  <a:pt x="9460688" y="2329039"/>
                  <a:pt x="9480217" y="2564805"/>
                </a:cubicBezTo>
                <a:cubicBezTo>
                  <a:pt x="9499746" y="2800571"/>
                  <a:pt x="9430730" y="2934417"/>
                  <a:pt x="9480217" y="3077766"/>
                </a:cubicBezTo>
                <a:cubicBezTo>
                  <a:pt x="9299101" y="3078979"/>
                  <a:pt x="9107398" y="3028037"/>
                  <a:pt x="8982506" y="3077766"/>
                </a:cubicBezTo>
                <a:cubicBezTo>
                  <a:pt x="8857614" y="3127495"/>
                  <a:pt x="8592082" y="3075298"/>
                  <a:pt x="8295190" y="3077766"/>
                </a:cubicBezTo>
                <a:cubicBezTo>
                  <a:pt x="7998298" y="3080234"/>
                  <a:pt x="8055846" y="3042404"/>
                  <a:pt x="7892281" y="3077766"/>
                </a:cubicBezTo>
                <a:cubicBezTo>
                  <a:pt x="7728716" y="3113128"/>
                  <a:pt x="7585176" y="3067772"/>
                  <a:pt x="7299767" y="3077766"/>
                </a:cubicBezTo>
                <a:cubicBezTo>
                  <a:pt x="7014358" y="3087760"/>
                  <a:pt x="6890200" y="3039171"/>
                  <a:pt x="6517649" y="3077766"/>
                </a:cubicBezTo>
                <a:cubicBezTo>
                  <a:pt x="6145098" y="3116361"/>
                  <a:pt x="6192076" y="3011791"/>
                  <a:pt x="5925136" y="3077766"/>
                </a:cubicBezTo>
                <a:cubicBezTo>
                  <a:pt x="5658196" y="3143741"/>
                  <a:pt x="5699823" y="3048126"/>
                  <a:pt x="5522226" y="3077766"/>
                </a:cubicBezTo>
                <a:cubicBezTo>
                  <a:pt x="5344629" y="3107406"/>
                  <a:pt x="5057487" y="3063434"/>
                  <a:pt x="4834911" y="3077766"/>
                </a:cubicBezTo>
                <a:cubicBezTo>
                  <a:pt x="4612336" y="3092098"/>
                  <a:pt x="4620034" y="3077759"/>
                  <a:pt x="4526804" y="3077766"/>
                </a:cubicBezTo>
                <a:cubicBezTo>
                  <a:pt x="4433574" y="3077773"/>
                  <a:pt x="4349912" y="3062765"/>
                  <a:pt x="4218697" y="3077766"/>
                </a:cubicBezTo>
                <a:cubicBezTo>
                  <a:pt x="4087482" y="3092767"/>
                  <a:pt x="3872488" y="3039257"/>
                  <a:pt x="3720985" y="3077766"/>
                </a:cubicBezTo>
                <a:cubicBezTo>
                  <a:pt x="3569482" y="3116275"/>
                  <a:pt x="3291631" y="3075855"/>
                  <a:pt x="3033669" y="3077766"/>
                </a:cubicBezTo>
                <a:cubicBezTo>
                  <a:pt x="2775707" y="3079677"/>
                  <a:pt x="2735510" y="3018223"/>
                  <a:pt x="2441156" y="3077766"/>
                </a:cubicBezTo>
                <a:cubicBezTo>
                  <a:pt x="2146802" y="3137309"/>
                  <a:pt x="1940109" y="3071394"/>
                  <a:pt x="1753840" y="3077766"/>
                </a:cubicBezTo>
                <a:cubicBezTo>
                  <a:pt x="1567571" y="3084138"/>
                  <a:pt x="1443352" y="3006858"/>
                  <a:pt x="1161327" y="3077766"/>
                </a:cubicBezTo>
                <a:cubicBezTo>
                  <a:pt x="879302" y="3148674"/>
                  <a:pt x="563055" y="2952361"/>
                  <a:pt x="0" y="3077766"/>
                </a:cubicBezTo>
                <a:cubicBezTo>
                  <a:pt x="-28546" y="2975727"/>
                  <a:pt x="38672" y="2779773"/>
                  <a:pt x="0" y="2657138"/>
                </a:cubicBezTo>
                <a:cubicBezTo>
                  <a:pt x="-38672" y="2534503"/>
                  <a:pt x="10734" y="2274994"/>
                  <a:pt x="0" y="2113399"/>
                </a:cubicBezTo>
                <a:cubicBezTo>
                  <a:pt x="-10734" y="1951804"/>
                  <a:pt x="53786" y="1813585"/>
                  <a:pt x="0" y="1600438"/>
                </a:cubicBezTo>
                <a:cubicBezTo>
                  <a:pt x="-53786" y="1387291"/>
                  <a:pt x="49151" y="1212663"/>
                  <a:pt x="0" y="1056700"/>
                </a:cubicBezTo>
                <a:cubicBezTo>
                  <a:pt x="-49151" y="900737"/>
                  <a:pt x="45303" y="846356"/>
                  <a:pt x="0" y="636072"/>
                </a:cubicBezTo>
                <a:cubicBezTo>
                  <a:pt x="-45303" y="425788"/>
                  <a:pt x="53735" y="3111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4933750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Clinical IR services...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 increase efficacy of interdisciplinary decision-making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 expand treatment options for other disciplines with reduced complication rates and improved outcomes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...saves lives in emergency cases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22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... improve efficiency, reduce transfer costs, keep complex emergencies in-house, and enhance centre reputation when offered on a 24/7 basis  </a:t>
            </a:r>
          </a:p>
        </p:txBody>
      </p:sp>
      <p:pic>
        <p:nvPicPr>
          <p:cNvPr id="8" name="Picture 7" descr="A light bulb with rays of light&#10;&#10;AI-generated content may be incorrect.">
            <a:extLst>
              <a:ext uri="{FF2B5EF4-FFF2-40B4-BE49-F238E27FC236}">
                <a16:creationId xmlns:a16="http://schemas.microsoft.com/office/drawing/2014/main" id="{7A5C1841-954E-0F1D-D0FE-20CB10272B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46"/>
          <a:stretch/>
        </p:blipFill>
        <p:spPr>
          <a:xfrm>
            <a:off x="647519" y="2263865"/>
            <a:ext cx="838563" cy="96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02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F940301C-FD1B-4EF4-959C-4C97E929BA60}"/>
              </a:ext>
            </a:extLst>
          </p:cNvPr>
          <p:cNvSpPr txBox="1"/>
          <p:nvPr/>
        </p:nvSpPr>
        <p:spPr>
          <a:xfrm>
            <a:off x="527382" y="1316767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Increased efficacy of interdisciplinary decision making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F1EB8E04-E290-5906-02E9-1B207BF8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2" name="Textfeld 5">
            <a:extLst>
              <a:ext uri="{FF2B5EF4-FFF2-40B4-BE49-F238E27FC236}">
                <a16:creationId xmlns:a16="http://schemas.microsoft.com/office/drawing/2014/main" id="{D9AC41F9-34AB-B9EB-4A96-44651B3A18C7}"/>
              </a:ext>
            </a:extLst>
          </p:cNvPr>
          <p:cNvSpPr txBox="1"/>
          <p:nvPr/>
        </p:nvSpPr>
        <p:spPr>
          <a:xfrm>
            <a:off x="527382" y="2202309"/>
            <a:ext cx="61508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 clinical practice increases visibility of the hospital and trust among other clinical specialties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Increased visibility can enhance the integration of IR into the broader healthcare landscape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fosters interdisciplinary communication and collaboration, providing a more streamlined approach to patient care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Results: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Optimising patient treatment pathways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Better patient care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efficient resource allocation</a:t>
            </a:r>
            <a:endParaRPr lang="en-GB" sz="2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8">
            <a:extLst>
              <a:ext uri="{FF2B5EF4-FFF2-40B4-BE49-F238E27FC236}">
                <a16:creationId xmlns:a16="http://schemas.microsoft.com/office/drawing/2014/main" id="{AC1763EA-4F81-CD6F-23AF-2DE9D9832F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38" y="2562378"/>
            <a:ext cx="5052683" cy="3368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3204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2BB54-E784-B97C-B295-2C0F5097C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C6476FEB-745C-486B-AED5-AAC9F8E10BA6}"/>
              </a:ext>
            </a:extLst>
          </p:cNvPr>
          <p:cNvSpPr txBox="1"/>
          <p:nvPr/>
        </p:nvSpPr>
        <p:spPr>
          <a:xfrm>
            <a:off x="431371" y="2782669"/>
            <a:ext cx="1132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>
                <a:latin typeface="Arial" panose="020B0604020202020204" pitchFamily="34" charset="0"/>
                <a:cs typeface="Arial" panose="020B0604020202020204" pitchFamily="34" charset="0"/>
              </a:rPr>
              <a:t>Interventional radiology in a nutshell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5">
            <a:extLst>
              <a:ext uri="{FF2B5EF4-FFF2-40B4-BE49-F238E27FC236}">
                <a16:creationId xmlns:a16="http://schemas.microsoft.com/office/drawing/2014/main" id="{362879CA-B22A-F249-8162-DAD21697F6DC}"/>
              </a:ext>
            </a:extLst>
          </p:cNvPr>
          <p:cNvSpPr txBox="1"/>
          <p:nvPr/>
        </p:nvSpPr>
        <p:spPr>
          <a:xfrm>
            <a:off x="527382" y="1963098"/>
            <a:ext cx="113292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07E318BD-EA8C-1763-215A-12058BC4E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72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9175A-0025-CEFB-C0B0-E9392911C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E7C8C010-CBE6-9BB5-61D5-E01333C65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409" y="5444462"/>
            <a:ext cx="2564161" cy="1287882"/>
          </a:xfrm>
          <a:prstGeom prst="rect">
            <a:avLst/>
          </a:prstGeom>
        </p:spPr>
      </p:pic>
      <p:sp>
        <p:nvSpPr>
          <p:cNvPr id="3" name="Textfeld 3">
            <a:extLst>
              <a:ext uri="{FF2B5EF4-FFF2-40B4-BE49-F238E27FC236}">
                <a16:creationId xmlns:a16="http://schemas.microsoft.com/office/drawing/2014/main" id="{82F49546-1BA2-CF51-05CD-E1284D36C8ED}"/>
              </a:ext>
            </a:extLst>
          </p:cNvPr>
          <p:cNvSpPr txBox="1"/>
          <p:nvPr/>
        </p:nvSpPr>
        <p:spPr>
          <a:xfrm>
            <a:off x="483901" y="1334422"/>
            <a:ext cx="117080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IR Enabling Complex Surgery: The Case of Pancreatic Surgery</a:t>
            </a:r>
            <a:endParaRPr lang="en-GB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3D9FE7DB-6B5C-C934-617D-F60643AD2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8EA6E91F-6FFC-F2B6-6459-E1B11C8B3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211" y="1880252"/>
            <a:ext cx="11353590" cy="41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Pancreatic surgery depends on IR support to ensure safe outcomes:</a:t>
            </a: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sl-SI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l-SI" altLang="sl-SI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Post-op complications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(abscesses, hemorrhage, bile leaks) are often managed non-operatively with IR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 procedures like </a:t>
            </a:r>
            <a:r>
              <a:rPr kumimoji="0" lang="sl-SI" altLang="sl-SI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percutaneous drainage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sl-SI" altLang="sl-SI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embolization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reduce the need for reoperation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sl-SI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l-SI" altLang="sl-SI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Pre-op IR </a:t>
            </a:r>
            <a:r>
              <a:rPr kumimoji="0" lang="en-GB" sz="18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interventions</a:t>
            </a:r>
            <a:r>
              <a:rPr kumimoji="0" lang="en-GB" sz="18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(e.g. portal vein or biliary stenting) enable </a:t>
            </a:r>
            <a:r>
              <a:rPr kumimoji="0" lang="en-GB" sz="1800" b="0" i="0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resectability</a:t>
            </a:r>
            <a:endParaRPr kumimoji="0" lang="en-GB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sl-SI" altLang="sl-S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Minimally invasive IR options lower morbidity, shorten recovery, and improve patient flow</a:t>
            </a:r>
            <a:endParaRPr kumimoji="0" lang="en-GB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de-DE" altLang="sl-SI" dirty="0">
                <a:latin typeface="Arial" panose="020B0604020202020204" pitchFamily="34" charset="0"/>
                <a:cs typeface="Arial" panose="020B0604020202020204" pitchFamily="34" charset="0"/>
              </a:rPr>
              <a:t>Additional treatment options for non-surgical candidates and additional revenues for the HCP– e.g. Electrochemotherapy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sl-SI" b="1" i="1" dirty="0">
                <a:latin typeface="Arial" panose="020B0604020202020204" pitchFamily="34" charset="0"/>
              </a:rPr>
              <a:t> IR</a:t>
            </a:r>
            <a:r>
              <a:rPr kumimoji="0" lang="sl-SI" altLang="sl-SI" sz="1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expands treatment options, reduces complications, and improves outcomes</a:t>
            </a:r>
            <a:endParaRPr kumimoji="0" lang="sl-SI" altLang="sl-SI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C035433-10C4-FCA3-9A3D-EE812B20CE5B}"/>
              </a:ext>
            </a:extLst>
          </p:cNvPr>
          <p:cNvSpPr txBox="1"/>
          <p:nvPr/>
        </p:nvSpPr>
        <p:spPr>
          <a:xfrm>
            <a:off x="1197430" y="5523578"/>
            <a:ext cx="6096000" cy="1021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“21/24 major post-op complications were successfully treated with IR. Reoperation rate: just 2.5%.”</a:t>
            </a:r>
            <a:br>
              <a:rPr kumimoji="0" lang="en-GB" sz="1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GB" sz="14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kumimoji="0" lang="en-GB" sz="1400" b="0" i="1" u="none" strike="noStrike" cap="none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Pandanaboyana</a:t>
            </a:r>
            <a:r>
              <a:rPr kumimoji="0" lang="en-GB" sz="1400" b="0" i="1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al., HPB (Oxford), 2013</a:t>
            </a:r>
            <a:endParaRPr kumimoji="0" lang="en-GB" sz="14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FD7A2966-17C9-021A-C390-D85745BC905C}"/>
              </a:ext>
            </a:extLst>
          </p:cNvPr>
          <p:cNvCxnSpPr>
            <a:cxnSpLocks/>
          </p:cNvCxnSpPr>
          <p:nvPr/>
        </p:nvCxnSpPr>
        <p:spPr>
          <a:xfrm>
            <a:off x="1322011" y="5319485"/>
            <a:ext cx="9949541" cy="0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413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D3E39-A9E8-3866-FC90-811B11203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FE226839-1437-0DAB-4368-957F733C5363}"/>
              </a:ext>
            </a:extLst>
          </p:cNvPr>
          <p:cNvSpPr txBox="1"/>
          <p:nvPr/>
        </p:nvSpPr>
        <p:spPr>
          <a:xfrm>
            <a:off x="527382" y="1316767"/>
            <a:ext cx="1232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Emergency IR: 24/7 care saves lives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26531684-E7D9-FDB1-6E4D-F85405ECB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BC22E1-0E46-E7DB-425D-F0308DFD9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382" y="2252387"/>
            <a:ext cx="9226218" cy="41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IR is essential in life-threatening emergencies</a:t>
            </a:r>
            <a:r>
              <a:rPr kumimoji="0" lang="en-GB" sz="2200" b="0" i="0" u="none" strike="noStrike" cap="none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GB" sz="22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2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Haemorrhage control</a:t>
            </a:r>
            <a:r>
              <a:rPr kumimoji="0" lang="en-GB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GI bleeding, trauma, post-partum haemorrhage</a:t>
            </a:r>
          </a:p>
          <a:p>
            <a:pPr marL="342900" marR="0" lvl="0" indent="-342900" algn="l" defTabSz="914400" rtl="0" eaLnBrk="0" fontAlgn="base" latinLnBrk="0" hangingPunct="0"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2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Infections</a:t>
            </a:r>
            <a:r>
              <a:rPr kumimoji="0" lang="en-GB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Urgent drainage of abscesses, obstructed kidneys</a:t>
            </a:r>
          </a:p>
          <a:p>
            <a:pPr marL="342900" marR="0" lvl="0" indent="-342900" algn="l" defTabSz="914400" rtl="0" eaLnBrk="0" fontAlgn="base" latinLnBrk="0" hangingPunct="0"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Ischemia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: limb salvage in critical limb ischemia </a:t>
            </a:r>
            <a:endParaRPr kumimoji="0" lang="en-GB" sz="22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2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r>
              <a:rPr kumimoji="0" lang="en-GB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Mechanical thrombectomy for large vessel occlusion</a:t>
            </a:r>
          </a:p>
          <a:p>
            <a:pPr marL="342900" marR="0" lvl="0" indent="-342900" algn="l" defTabSz="914400" rtl="0" eaLnBrk="0" fontAlgn="base" latinLnBrk="0" hangingPunct="0"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2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Aneurysms</a:t>
            </a:r>
            <a:r>
              <a:rPr kumimoji="0" lang="en-GB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Endovascular repair of ruptured aortic aneurysms</a:t>
            </a:r>
          </a:p>
          <a:p>
            <a:pPr marL="0" marR="0" lvl="0" indent="0" algn="l" defTabSz="914400" rtl="0" eaLnBrk="0" fontAlgn="base" latinLnBrk="0" hangingPunct="0"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ts val="400"/>
              </a:spcBef>
              <a:spcAft>
                <a:spcPts val="40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Available 24/7</a:t>
            </a:r>
            <a:r>
              <a:rPr kumimoji="0" lang="en-GB" sz="22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IR improves survival, avoids ICU stays, and reduces complications</a:t>
            </a:r>
            <a:r>
              <a:rPr kumimoji="0" lang="en-GB" sz="2200" b="0" i="0" u="none" strike="noStrike" cap="none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5D846CB-9F86-E809-C215-9A045652A68F}"/>
              </a:ext>
            </a:extLst>
          </p:cNvPr>
          <p:cNvSpPr txBox="1"/>
          <p:nvPr/>
        </p:nvSpPr>
        <p:spPr>
          <a:xfrm>
            <a:off x="9305559" y="6125241"/>
            <a:ext cx="2886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Mahnken A., CVIR, 2026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2 - 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Uberoi R; Interventional News, 2016</a:t>
            </a:r>
          </a:p>
          <a:p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 - Chung R, CVIR Endovasc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5E2DBF-F853-BAA6-D49A-70341AD6E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5559" y="1778286"/>
            <a:ext cx="2628655" cy="350908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512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82131-23D8-936E-5C0B-2DB1D7B52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3963DD11-5B74-66A0-74FA-82BD7366C660}"/>
              </a:ext>
            </a:extLst>
          </p:cNvPr>
          <p:cNvSpPr txBox="1"/>
          <p:nvPr/>
        </p:nvSpPr>
        <p:spPr>
          <a:xfrm>
            <a:off x="527382" y="1316767"/>
            <a:ext cx="1232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Why Hospitals Need 24/7 IR Coverage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6252FCE6-8825-0C51-4738-E1C87E9EA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6D3674C-5F20-CE5D-C418-5CDDF2D87728}"/>
              </a:ext>
            </a:extLst>
          </p:cNvPr>
          <p:cNvSpPr txBox="1"/>
          <p:nvPr/>
        </p:nvSpPr>
        <p:spPr>
          <a:xfrm>
            <a:off x="750994" y="2247088"/>
            <a:ext cx="1053985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Administrative case for round-the-clock IR:</a:t>
            </a:r>
            <a:endParaRPr lang="sl-SI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Meet regulatory standards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Required for trauma &amp; stroke center status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Improve efficiency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Fewer emergency surgery, shorter hospital stays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Reduce transfers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Keeps complex cases in-house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Strategic value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 Builds reputation as a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centre for comprehensive hyperacute and acute care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Patient safety: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Availability of an 24/7 IR service saves lives</a:t>
            </a:r>
            <a:r>
              <a:rPr kumimoji="0" lang="en-GB" sz="2200" b="0" i="0" u="none" strike="noStrike" cap="none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endParaRPr lang="sl-SI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Investing in 24/7 IR = improved outcomes + cost savings + strategic advantage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33063F3-EA8A-4696-997B-AE6DD4309A40}"/>
              </a:ext>
            </a:extLst>
          </p:cNvPr>
          <p:cNvSpPr txBox="1"/>
          <p:nvPr/>
        </p:nvSpPr>
        <p:spPr>
          <a:xfrm>
            <a:off x="6020922" y="6519446"/>
            <a:ext cx="64883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1 - </a:t>
            </a:r>
            <a:r>
              <a:rPr lang="da-DK" sz="1400" dirty="0">
                <a:latin typeface="Arial" panose="020B0604020202020204" pitchFamily="34" charset="0"/>
                <a:cs typeface="Arial" panose="020B0604020202020204" pitchFamily="34" charset="0"/>
              </a:rPr>
              <a:t> The Royal College of Radiologistst 2017, Ref No. BFCR(17)1</a:t>
            </a: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230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9AC02-2401-6724-30F9-A2961F163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01C81146-44AA-87B9-7112-D2D0CC009A31}"/>
              </a:ext>
            </a:extLst>
          </p:cNvPr>
          <p:cNvSpPr txBox="1"/>
          <p:nvPr/>
        </p:nvSpPr>
        <p:spPr>
          <a:xfrm>
            <a:off x="714265" y="1308378"/>
            <a:ext cx="1076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More resources on Clinical Services in IR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535B0CA5-E250-C97D-B98C-2CB4A62970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990E675-658E-36F9-AB96-00E819F58560}"/>
              </a:ext>
            </a:extLst>
          </p:cNvPr>
          <p:cNvSpPr txBox="1"/>
          <p:nvPr/>
        </p:nvSpPr>
        <p:spPr>
          <a:xfrm>
            <a:off x="750994" y="2247088"/>
            <a:ext cx="10539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Visit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www.cirse.org/clinicalservices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5A60020-38E0-49E5-8C93-0E624FE49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564" y="3504726"/>
            <a:ext cx="1894420" cy="18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24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D7380-BFC0-E370-CBA6-6D9AE1DBE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7E94CFFA-1D0D-C6F5-2698-61F9B4E9487E}"/>
              </a:ext>
            </a:extLst>
          </p:cNvPr>
          <p:cNvSpPr txBox="1"/>
          <p:nvPr/>
        </p:nvSpPr>
        <p:spPr>
          <a:xfrm>
            <a:off x="527382" y="2263865"/>
            <a:ext cx="811179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IRs are specialised in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minimally invasive, image-guided treatments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for a wide range of conditions as an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traditional treatments. </a:t>
            </a:r>
            <a:endParaRPr lang="en-GB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Interventional Radiology is one of the most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dynamic, innovative and rapidly growing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areas in medicine.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IR therapies are suitable for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virtually all parts of the human body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and an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ever-growing area of indications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Main areas include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vascular procedures and interventional oncology treatments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The focus may vary depending on local practice, needs and expertise. </a:t>
            </a:r>
          </a:p>
        </p:txBody>
      </p:sp>
      <p:pic>
        <p:nvPicPr>
          <p:cNvPr id="22" name="Picture 21" descr="A doctor in a hospital room&#10;&#10;AI-generated content may be incorrect.">
            <a:extLst>
              <a:ext uri="{FF2B5EF4-FFF2-40B4-BE49-F238E27FC236}">
                <a16:creationId xmlns:a16="http://schemas.microsoft.com/office/drawing/2014/main" id="{A7D060AD-9EE6-CA7A-27E8-25D33361DC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393" y="2269252"/>
            <a:ext cx="2810225" cy="1870766"/>
          </a:xfrm>
          <a:prstGeom prst="rect">
            <a:avLst/>
          </a:prstGeom>
        </p:spPr>
      </p:pic>
      <p:pic>
        <p:nvPicPr>
          <p:cNvPr id="24" name="Picture 23" descr="Medical doctors looking at a screen&#10;&#10;AI-generated content may be incorrect.">
            <a:extLst>
              <a:ext uri="{FF2B5EF4-FFF2-40B4-BE49-F238E27FC236}">
                <a16:creationId xmlns:a16="http://schemas.microsoft.com/office/drawing/2014/main" id="{FF5C685C-11DB-284B-2657-4620B4336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393" y="4312738"/>
            <a:ext cx="2810225" cy="2107159"/>
          </a:xfrm>
          <a:prstGeom prst="rect">
            <a:avLst/>
          </a:prstGeom>
        </p:spPr>
      </p:pic>
      <p:pic>
        <p:nvPicPr>
          <p:cNvPr id="2" name="Grafik 5">
            <a:extLst>
              <a:ext uri="{FF2B5EF4-FFF2-40B4-BE49-F238E27FC236}">
                <a16:creationId xmlns:a16="http://schemas.microsoft.com/office/drawing/2014/main" id="{66BD263D-553E-7CCF-853A-3E25BE3DC5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3" name="Textfeld 3">
            <a:extLst>
              <a:ext uri="{FF2B5EF4-FFF2-40B4-BE49-F238E27FC236}">
                <a16:creationId xmlns:a16="http://schemas.microsoft.com/office/drawing/2014/main" id="{35212A17-92F9-1120-6EFF-A053F60E9561}"/>
              </a:ext>
            </a:extLst>
          </p:cNvPr>
          <p:cNvSpPr txBox="1"/>
          <p:nvPr/>
        </p:nvSpPr>
        <p:spPr>
          <a:xfrm>
            <a:off x="527382" y="1316767"/>
            <a:ext cx="1132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Interventional radiology in a nutshell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079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131E9-1A63-32E3-1A59-252FD7C2C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A828E6F0-01F3-66DD-088F-8C2FB6BEA330}"/>
              </a:ext>
            </a:extLst>
          </p:cNvPr>
          <p:cNvSpPr txBox="1"/>
          <p:nvPr/>
        </p:nvSpPr>
        <p:spPr>
          <a:xfrm>
            <a:off x="4080207" y="6519446"/>
            <a:ext cx="8111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Campbell et al, </a:t>
            </a:r>
            <a:r>
              <a:rPr lang="en-GB" sz="1600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Fontiers</a:t>
            </a:r>
            <a:r>
              <a:rPr lang="en-GB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 Radiology, 2024 </a:t>
            </a:r>
          </a:p>
        </p:txBody>
      </p:sp>
      <p:pic>
        <p:nvPicPr>
          <p:cNvPr id="2" name="Grafik 5">
            <a:extLst>
              <a:ext uri="{FF2B5EF4-FFF2-40B4-BE49-F238E27FC236}">
                <a16:creationId xmlns:a16="http://schemas.microsoft.com/office/drawing/2014/main" id="{2C6F683B-F070-12CC-98A5-FFF5BBF86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9DDECC-411F-8833-10FA-171E1E540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80" y="1132092"/>
            <a:ext cx="10485240" cy="538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70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68A06-FCA8-3584-F81B-FC05A5404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6403B877-468C-1D27-4424-8A2EF866504F}"/>
              </a:ext>
            </a:extLst>
          </p:cNvPr>
          <p:cNvSpPr txBox="1"/>
          <p:nvPr/>
        </p:nvSpPr>
        <p:spPr>
          <a:xfrm>
            <a:off x="431371" y="2782669"/>
            <a:ext cx="1132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IR as a cornerstone of modern clinical care</a:t>
            </a:r>
          </a:p>
        </p:txBody>
      </p:sp>
      <p:sp>
        <p:nvSpPr>
          <p:cNvPr id="2" name="Textfeld 5">
            <a:extLst>
              <a:ext uri="{FF2B5EF4-FFF2-40B4-BE49-F238E27FC236}">
                <a16:creationId xmlns:a16="http://schemas.microsoft.com/office/drawing/2014/main" id="{702A50E2-FC72-BCBE-E498-35C29931E581}"/>
              </a:ext>
            </a:extLst>
          </p:cNvPr>
          <p:cNvSpPr txBox="1"/>
          <p:nvPr/>
        </p:nvSpPr>
        <p:spPr>
          <a:xfrm>
            <a:off x="527382" y="1963098"/>
            <a:ext cx="113292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6AA13B22-0087-2A9D-BA7F-E859D20DB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2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F940301C-FD1B-4EF4-959C-4C97E929BA60}"/>
              </a:ext>
            </a:extLst>
          </p:cNvPr>
          <p:cNvSpPr txBox="1"/>
          <p:nvPr/>
        </p:nvSpPr>
        <p:spPr>
          <a:xfrm>
            <a:off x="527382" y="1316767"/>
            <a:ext cx="1132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IR as a cornerstone of modern clinical care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F1EB8E04-E290-5906-02E9-1B207BF8F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sp>
        <p:nvSpPr>
          <p:cNvPr id="2" name="Textfeld 5">
            <a:extLst>
              <a:ext uri="{FF2B5EF4-FFF2-40B4-BE49-F238E27FC236}">
                <a16:creationId xmlns:a16="http://schemas.microsoft.com/office/drawing/2014/main" id="{D9AC41F9-34AB-B9EB-4A96-44651B3A18C7}"/>
              </a:ext>
            </a:extLst>
          </p:cNvPr>
          <p:cNvSpPr txBox="1"/>
          <p:nvPr/>
        </p:nvSpPr>
        <p:spPr>
          <a:xfrm>
            <a:off x="527386" y="2128839"/>
            <a:ext cx="11329253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Historical focus: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IR initially centred around specific procedures requested by specialists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It is a subspecialty with a treatment focus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GB" sz="2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GB" sz="2200" b="1" noProof="0" dirty="0">
                <a:latin typeface="Arial" panose="020B0604020202020204" pitchFamily="34" charset="0"/>
                <a:cs typeface="Arial" panose="020B0604020202020204" pitchFamily="34" charset="0"/>
              </a:rPr>
              <a:t>Modern IR practice: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IR is a fully clinical discipline 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Interventional Radiologists oversee all aspects of patient care: 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GB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review history, examine patients, diagnose, plan management, and arrange follow-up</a:t>
            </a:r>
          </a:p>
          <a:p>
            <a:pPr marL="1257300" lvl="2" indent="-34290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à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IR refer to other disciplines as required </a:t>
            </a:r>
            <a:endParaRPr lang="en-GB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Involving clinical in-patient consultations and out-patient clinics</a:t>
            </a: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Patients are referred directly to Interventional Radiologists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IRs see patients referred from GPs</a:t>
            </a:r>
            <a:endParaRPr lang="en-GB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24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F940301C-FD1B-4EF4-959C-4C97E929BA60}"/>
              </a:ext>
            </a:extLst>
          </p:cNvPr>
          <p:cNvSpPr txBox="1"/>
          <p:nvPr/>
        </p:nvSpPr>
        <p:spPr>
          <a:xfrm>
            <a:off x="527382" y="1316767"/>
            <a:ext cx="11329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IR as a cornerstone of modern clinical care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F1EB8E04-E290-5906-02E9-1B207BF8F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pic>
        <p:nvPicPr>
          <p:cNvPr id="4" name="Grafik 1">
            <a:extLst>
              <a:ext uri="{FF2B5EF4-FFF2-40B4-BE49-F238E27FC236}">
                <a16:creationId xmlns:a16="http://schemas.microsoft.com/office/drawing/2014/main" id="{1C0F5DB6-8531-32C3-F4D1-494E6FFB7C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513"/>
          <a:stretch/>
        </p:blipFill>
        <p:spPr>
          <a:xfrm>
            <a:off x="1886152" y="2826243"/>
            <a:ext cx="7057453" cy="3662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28C620-0369-A17D-C22E-118A93B0BD92}"/>
              </a:ext>
            </a:extLst>
          </p:cNvPr>
          <p:cNvSpPr txBox="1"/>
          <p:nvPr/>
        </p:nvSpPr>
        <p:spPr>
          <a:xfrm>
            <a:off x="1886152" y="6451960"/>
            <a:ext cx="66824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Mahnken A. et al., 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Cardiovasc </a:t>
            </a:r>
            <a:r>
              <a:rPr lang="en-GB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Intervent</a:t>
            </a:r>
            <a:r>
              <a:rPr lang="en-GB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Radiol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(2021).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2D26D-9324-A863-E45E-8CDF0CBE0217}"/>
              </a:ext>
            </a:extLst>
          </p:cNvPr>
          <p:cNvSpPr txBox="1"/>
          <p:nvPr/>
        </p:nvSpPr>
        <p:spPr>
          <a:xfrm>
            <a:off x="1469292" y="2179912"/>
            <a:ext cx="867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The interventional radiologist is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responsible for continuity of care throughout the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19253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3">
            <a:extLst>
              <a:ext uri="{FF2B5EF4-FFF2-40B4-BE49-F238E27FC236}">
                <a16:creationId xmlns:a16="http://schemas.microsoft.com/office/drawing/2014/main" id="{F940301C-FD1B-4EF4-959C-4C97E929BA60}"/>
              </a:ext>
            </a:extLst>
          </p:cNvPr>
          <p:cNvSpPr txBox="1"/>
          <p:nvPr/>
        </p:nvSpPr>
        <p:spPr>
          <a:xfrm>
            <a:off x="527382" y="1316767"/>
            <a:ext cx="11105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000" b="1" dirty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GB" sz="3000" b="1" dirty="0">
                <a:latin typeface="Arial" panose="020B0604020202020204" pitchFamily="34" charset="0"/>
                <a:cs typeface="Arial" panose="020B0604020202020204" pitchFamily="34" charset="0"/>
              </a:rPr>
              <a:t>of clinical IR services: a growth perspective</a:t>
            </a:r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F1EB8E04-E290-5906-02E9-1B207BF8F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16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883834-C5E3-F8D7-1033-14D107F5E1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/>
          <a:stretch/>
        </p:blipFill>
        <p:spPr>
          <a:xfrm>
            <a:off x="1385743" y="1839987"/>
            <a:ext cx="8231785" cy="51593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7C80D5-9E58-ED9E-C716-039018953DB7}"/>
              </a:ext>
            </a:extLst>
          </p:cNvPr>
          <p:cNvSpPr txBox="1"/>
          <p:nvPr/>
        </p:nvSpPr>
        <p:spPr>
          <a:xfrm>
            <a:off x="9547337" y="6225659"/>
            <a:ext cx="208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Ryan A. et al., 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Cardiovasc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Intervent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Radiol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(2024).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25172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2224</Words>
  <Application>Microsoft Office PowerPoint</Application>
  <PresentationFormat>Widescreen</PresentationFormat>
  <Paragraphs>273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Thieme Argo 2011 Light</vt:lpstr>
      <vt:lpstr>Wingdings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Barbara Faltin</dc:creator>
  <cp:lastModifiedBy>Birgit Slijepčević (CIRSE)</cp:lastModifiedBy>
  <cp:revision>115</cp:revision>
  <cp:lastPrinted>2024-07-23T13:35:12Z</cp:lastPrinted>
  <dcterms:created xsi:type="dcterms:W3CDTF">2022-10-04T10:36:25Z</dcterms:created>
  <dcterms:modified xsi:type="dcterms:W3CDTF">2026-03-26T13:24:51Z</dcterms:modified>
</cp:coreProperties>
</file>