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60" r:id="rId4"/>
    <p:sldId id="257" r:id="rId5"/>
    <p:sldId id="258" r:id="rId6"/>
    <p:sldId id="259" r:id="rId7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1CDFA-AA30-49ED-8112-7983E6E043D9}" type="datetimeFigureOut">
              <a:rPr lang="en-AT" smtClean="0"/>
              <a:t>26/05/2021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A6A81-8B74-4B92-9883-224E14418A7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6052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A6A81-8B74-4B92-9883-224E14418A79}" type="slidenum">
              <a:rPr lang="en-AT" smtClean="0"/>
              <a:t>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21099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BD43-E05F-45C9-BAEF-AE1296ACD4C4}" type="datetimeFigureOut">
              <a:rPr lang="de-AT" smtClean="0"/>
              <a:t>26.05.2021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D559-FBF1-4FFD-B859-9582C0D420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208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BD43-E05F-45C9-BAEF-AE1296ACD4C4}" type="datetimeFigureOut">
              <a:rPr lang="de-AT" smtClean="0"/>
              <a:t>26.05.2021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D559-FBF1-4FFD-B859-9582C0D420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306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BD43-E05F-45C9-BAEF-AE1296ACD4C4}" type="datetimeFigureOut">
              <a:rPr lang="de-AT" smtClean="0"/>
              <a:t>26.05.2021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D559-FBF1-4FFD-B859-9582C0D420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938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BD43-E05F-45C9-BAEF-AE1296ACD4C4}" type="datetimeFigureOut">
              <a:rPr lang="de-AT" smtClean="0"/>
              <a:t>26.05.2021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D559-FBF1-4FFD-B859-9582C0D420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8404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BD43-E05F-45C9-BAEF-AE1296ACD4C4}" type="datetimeFigureOut">
              <a:rPr lang="de-AT" smtClean="0"/>
              <a:t>26.05.2021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D559-FBF1-4FFD-B859-9582C0D420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739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BD43-E05F-45C9-BAEF-AE1296ACD4C4}" type="datetimeFigureOut">
              <a:rPr lang="de-AT" smtClean="0"/>
              <a:t>26.05.2021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D559-FBF1-4FFD-B859-9582C0D420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1776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BD43-E05F-45C9-BAEF-AE1296ACD4C4}" type="datetimeFigureOut">
              <a:rPr lang="de-AT" smtClean="0"/>
              <a:t>26.05.2021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D559-FBF1-4FFD-B859-9582C0D420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4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BD43-E05F-45C9-BAEF-AE1296ACD4C4}" type="datetimeFigureOut">
              <a:rPr lang="de-AT" smtClean="0"/>
              <a:t>26.05.2021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D559-FBF1-4FFD-B859-9582C0D420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5436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BD43-E05F-45C9-BAEF-AE1296ACD4C4}" type="datetimeFigureOut">
              <a:rPr lang="de-AT" smtClean="0"/>
              <a:t>26.05.2021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D559-FBF1-4FFD-B859-9582C0D420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855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BD43-E05F-45C9-BAEF-AE1296ACD4C4}" type="datetimeFigureOut">
              <a:rPr lang="de-AT" smtClean="0"/>
              <a:t>26.05.2021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D559-FBF1-4FFD-B859-9582C0D420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4537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BD43-E05F-45C9-BAEF-AE1296ACD4C4}" type="datetimeFigureOut">
              <a:rPr lang="de-AT" smtClean="0"/>
              <a:t>26.05.2021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D559-FBF1-4FFD-B859-9582C0D420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8437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3BD43-E05F-45C9-BAEF-AE1296ACD4C4}" type="datetimeFigureOut">
              <a:rPr lang="de-AT" smtClean="0"/>
              <a:t>26.05.2021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4D559-FBF1-4FFD-B859-9582C0D420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690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youtube.com/watch?v=a1QqylOazGo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s://www.cirse.org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s://www.cirse.org/students/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rse.org/students/cirse-student-membership/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www.cirse.org/education/academy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irse.org/education/cirse-library/" TargetMode="External"/><Relationship Id="rId5" Type="http://schemas.openxmlformats.org/officeDocument/2006/relationships/hyperlink" Target="https://www.cvironline.org/" TargetMode="External"/><Relationship Id="rId10" Type="http://schemas.openxmlformats.org/officeDocument/2006/relationships/hyperlink" Target="https://www.facebook.com/CIRSEstudents/" TargetMode="External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9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tient Info Youtube">
            <a:hlinkClick r:id="" action="ppaction://media"/>
            <a:extLst>
              <a:ext uri="{FF2B5EF4-FFF2-40B4-BE49-F238E27FC236}">
                <a16:creationId xmlns:a16="http://schemas.microsoft.com/office/drawing/2014/main" id="{9AEC2871-2972-4627-A085-F3DE916201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3575" y="1851670"/>
            <a:ext cx="2590373" cy="1457085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feld 7">
            <a:extLst>
              <a:ext uri="{FF2B5EF4-FFF2-40B4-BE49-F238E27FC236}">
                <a16:creationId xmlns:a16="http://schemas.microsoft.com/office/drawing/2014/main" id="{FA8611BA-F79C-4A49-B658-013400BAB965}"/>
              </a:ext>
            </a:extLst>
          </p:cNvPr>
          <p:cNvSpPr txBox="1"/>
          <p:nvPr/>
        </p:nvSpPr>
        <p:spPr>
          <a:xfrm>
            <a:off x="611560" y="987574"/>
            <a:ext cx="5400600" cy="337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b="1" dirty="0">
                <a:latin typeface="Arial" panose="020B0604020202020204" pitchFamily="34" charset="0"/>
                <a:cs typeface="Arial" panose="020B0604020202020204" pitchFamily="34" charset="0"/>
              </a:rPr>
              <a:t>Interventional radiology (IR)...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IR is a sub-specialty of radiology that has become increasingly important since the mid-1970s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Specialises in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minimally invasive, image-guided treatments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for a wide range of diseases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Gentle alternative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traditional surgical procedures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One of the most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dynamic, innovative, rapidly growing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areas in medicine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6">
            <a:extLst>
              <a:ext uri="{FF2B5EF4-FFF2-40B4-BE49-F238E27FC236}">
                <a16:creationId xmlns:a16="http://schemas.microsoft.com/office/drawing/2014/main" id="{DA17210A-76C9-4EF4-BC30-F7509A71D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4F9C47-19AB-4470-ADE6-64BDB6581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5" y="1851670"/>
            <a:ext cx="2605182" cy="1457084"/>
          </a:xfrm>
          <a:prstGeom prst="rect">
            <a:avLst/>
          </a:prstGeom>
        </p:spPr>
      </p:pic>
      <p:sp>
        <p:nvSpPr>
          <p:cNvPr id="13" name="Textfeld 7">
            <a:extLst>
              <a:ext uri="{FF2B5EF4-FFF2-40B4-BE49-F238E27FC236}">
                <a16:creationId xmlns:a16="http://schemas.microsoft.com/office/drawing/2014/main" id="{E0FCB378-F9B0-4B0D-81DD-AEC5BAD8FBF7}"/>
              </a:ext>
            </a:extLst>
          </p:cNvPr>
          <p:cNvSpPr txBox="1"/>
          <p:nvPr/>
        </p:nvSpPr>
        <p:spPr>
          <a:xfrm>
            <a:off x="5881990" y="3328766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GB" sz="1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kumimoji="0" lang="en-GB" sz="1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here</a:t>
            </a:r>
            <a:r>
              <a:rPr kumimoji="0" lang="en-GB" sz="1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watch the video!</a:t>
            </a:r>
          </a:p>
        </p:txBody>
      </p:sp>
    </p:spTree>
    <p:extLst>
      <p:ext uri="{BB962C8B-B14F-4D97-AF65-F5344CB8AC3E}">
        <p14:creationId xmlns:p14="http://schemas.microsoft.com/office/powerpoint/2010/main" val="38574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7">
            <a:extLst>
              <a:ext uri="{FF2B5EF4-FFF2-40B4-BE49-F238E27FC236}">
                <a16:creationId xmlns:a16="http://schemas.microsoft.com/office/drawing/2014/main" id="{FA8611BA-F79C-4A49-B658-013400BAB965}"/>
              </a:ext>
            </a:extLst>
          </p:cNvPr>
          <p:cNvSpPr txBox="1"/>
          <p:nvPr/>
        </p:nvSpPr>
        <p:spPr>
          <a:xfrm>
            <a:off x="611560" y="987574"/>
            <a:ext cx="6367194" cy="313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CIRSE…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AT" sz="1400" dirty="0">
                <a:latin typeface="Arial" panose="020B0604020202020204" pitchFamily="34" charset="0"/>
                <a:cs typeface="Arial" panose="020B0604020202020204" pitchFamily="34" charset="0"/>
              </a:rPr>
              <a:t>A non-profit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scientific and educational society founded in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1985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 global network and community of over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44,000 health care professionals,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with over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8,600 academic members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Aims to improve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patient care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through the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support of education, science, research, and clinical practice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 the field of IR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Supports IR’s next generation…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6">
            <a:extLst>
              <a:ext uri="{FF2B5EF4-FFF2-40B4-BE49-F238E27FC236}">
                <a16:creationId xmlns:a16="http://schemas.microsoft.com/office/drawing/2014/main" id="{DA17210A-76C9-4EF4-BC30-F7509A71D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563"/>
          </a:xfrm>
          <a:prstGeom prst="rect">
            <a:avLst/>
          </a:prstGeom>
        </p:spPr>
      </p:pic>
      <p:sp>
        <p:nvSpPr>
          <p:cNvPr id="9" name="Textfeld 22">
            <a:extLst>
              <a:ext uri="{FF2B5EF4-FFF2-40B4-BE49-F238E27FC236}">
                <a16:creationId xmlns:a16="http://schemas.microsoft.com/office/drawing/2014/main" id="{DD25DB2D-4B26-4631-8D90-A1156AB0DAD4}"/>
              </a:ext>
            </a:extLst>
          </p:cNvPr>
          <p:cNvSpPr txBox="1"/>
          <p:nvPr/>
        </p:nvSpPr>
        <p:spPr>
          <a:xfrm>
            <a:off x="3141980" y="3354594"/>
            <a:ext cx="2119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/>
              <a:t>Medical students</a:t>
            </a:r>
            <a:endParaRPr lang="en-GB" sz="1600" b="1" dirty="0"/>
          </a:p>
        </p:txBody>
      </p:sp>
      <p:sp>
        <p:nvSpPr>
          <p:cNvPr id="10" name="Textfeld 28">
            <a:extLst>
              <a:ext uri="{FF2B5EF4-FFF2-40B4-BE49-F238E27FC236}">
                <a16:creationId xmlns:a16="http://schemas.microsoft.com/office/drawing/2014/main" id="{D9DDA6AB-85B0-4E6A-985B-669C1F4E7163}"/>
              </a:ext>
            </a:extLst>
          </p:cNvPr>
          <p:cNvSpPr txBox="1"/>
          <p:nvPr/>
        </p:nvSpPr>
        <p:spPr>
          <a:xfrm>
            <a:off x="5474249" y="3354594"/>
            <a:ext cx="1780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/>
              <a:t>IRs in training</a:t>
            </a:r>
            <a:endParaRPr lang="en-GB" sz="16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34591B-D823-4AE9-BF99-BA64FCD56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12" y="3723926"/>
            <a:ext cx="1294421" cy="8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23">
            <a:extLst>
              <a:ext uri="{FF2B5EF4-FFF2-40B4-BE49-F238E27FC236}">
                <a16:creationId xmlns:a16="http://schemas.microsoft.com/office/drawing/2014/main" id="{044B5D17-12FA-408B-96E7-9E9E85D79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31" y="4162491"/>
            <a:ext cx="674003" cy="53572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2A3798-B0E8-4F72-B553-C2AA2968AC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r="7863"/>
          <a:stretch/>
        </p:blipFill>
        <p:spPr>
          <a:xfrm>
            <a:off x="3563888" y="3723926"/>
            <a:ext cx="1294421" cy="8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24">
            <a:extLst>
              <a:ext uri="{FF2B5EF4-FFF2-40B4-BE49-F238E27FC236}">
                <a16:creationId xmlns:a16="http://schemas.microsoft.com/office/drawing/2014/main" id="{07B84E8E-D20E-4974-A1B5-DBCED480EA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16" y="4149359"/>
            <a:ext cx="613971" cy="54885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8" name="Textfeld 7">
            <a:extLst>
              <a:ext uri="{FF2B5EF4-FFF2-40B4-BE49-F238E27FC236}">
                <a16:creationId xmlns:a16="http://schemas.microsoft.com/office/drawing/2014/main" id="{F8565533-BFC2-4352-9D39-0D5B124E87B8}"/>
              </a:ext>
            </a:extLst>
          </p:cNvPr>
          <p:cNvSpPr txBox="1"/>
          <p:nvPr/>
        </p:nvSpPr>
        <p:spPr>
          <a:xfrm>
            <a:off x="611560" y="4638048"/>
            <a:ext cx="8280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Find out more at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cirse.org</a:t>
            </a:r>
            <a:endParaRPr kumimoji="0" lang="en-GB" sz="1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41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3D7C50-E17E-4726-BF42-AAF8AA933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53" b="24064"/>
          <a:stretch/>
        </p:blipFill>
        <p:spPr>
          <a:xfrm>
            <a:off x="0" y="4471151"/>
            <a:ext cx="9144000" cy="672349"/>
          </a:xfrm>
          <a:prstGeom prst="rect">
            <a:avLst/>
          </a:prstGeom>
        </p:spPr>
      </p:pic>
      <p:sp>
        <p:nvSpPr>
          <p:cNvPr id="4" name="Textfeld 7">
            <a:extLst>
              <a:ext uri="{FF2B5EF4-FFF2-40B4-BE49-F238E27FC236}">
                <a16:creationId xmlns:a16="http://schemas.microsoft.com/office/drawing/2014/main" id="{FA8611BA-F79C-4A49-B658-013400BAB965}"/>
              </a:ext>
            </a:extLst>
          </p:cNvPr>
          <p:cNvSpPr txBox="1"/>
          <p:nvPr/>
        </p:nvSpPr>
        <p:spPr>
          <a:xfrm>
            <a:off x="611560" y="987574"/>
            <a:ext cx="8280920" cy="356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CIRSE’s activities for medical students…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Offering student membership category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Free congress registration to all CIRSE meetings (CIRSE, ECIO, ET)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Offering student internships at IR departments in Europe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Organising educational webinars on basic IR procedures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Publishing reports, papers and IR curricula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Creating educational videos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Connecting medical students with junior as well as senior IRs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Organising joint activities and events with the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CIRSE European Trainee Forum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67331E-E2CD-49D3-AE12-0A102958B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7512"/>
          </a:xfrm>
          <a:prstGeom prst="rect">
            <a:avLst/>
          </a:prstGeom>
        </p:spPr>
      </p:pic>
      <p:sp>
        <p:nvSpPr>
          <p:cNvPr id="11" name="Textfeld 7">
            <a:extLst>
              <a:ext uri="{FF2B5EF4-FFF2-40B4-BE49-F238E27FC236}">
                <a16:creationId xmlns:a16="http://schemas.microsoft.com/office/drawing/2014/main" id="{9958EF09-02A2-412E-8B5B-6DB39916F616}"/>
              </a:ext>
            </a:extLst>
          </p:cNvPr>
          <p:cNvSpPr txBox="1"/>
          <p:nvPr/>
        </p:nvSpPr>
        <p:spPr>
          <a:xfrm>
            <a:off x="611560" y="4638048"/>
            <a:ext cx="8280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Find out more at </a:t>
            </a: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cirse.org/students   </a:t>
            </a:r>
            <a:endParaRPr kumimoji="0" lang="en-GB" sz="14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EEC24-33AA-471F-BE1B-D2C81EB14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044" y="1833208"/>
            <a:ext cx="2205436" cy="1472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630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E15405-6146-4306-9895-A1E3505BE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53" b="24064"/>
          <a:stretch/>
        </p:blipFill>
        <p:spPr>
          <a:xfrm>
            <a:off x="0" y="4471151"/>
            <a:ext cx="9144000" cy="672349"/>
          </a:xfrm>
          <a:prstGeom prst="rect">
            <a:avLst/>
          </a:prstGeom>
        </p:spPr>
      </p:pic>
      <p:sp>
        <p:nvSpPr>
          <p:cNvPr id="4" name="Textfeld 7">
            <a:extLst>
              <a:ext uri="{FF2B5EF4-FFF2-40B4-BE49-F238E27FC236}">
                <a16:creationId xmlns:a16="http://schemas.microsoft.com/office/drawing/2014/main" id="{FA8611BA-F79C-4A49-B658-013400BAB965}"/>
              </a:ext>
            </a:extLst>
          </p:cNvPr>
          <p:cNvSpPr txBox="1"/>
          <p:nvPr/>
        </p:nvSpPr>
        <p:spPr>
          <a:xfrm>
            <a:off x="611560" y="987574"/>
            <a:ext cx="82809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CIRSE student membership – join the CIRSE family!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are the main benefits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Free access to CIRSE’s official journal,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CVIR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Free video streaming via the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 Library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Free purchase of the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 Academy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online courses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Fast track registration for all CIRSE events</a:t>
            </a:r>
            <a:endParaRPr kumimoji="0" lang="en-GB" sz="14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kumimoji="0" lang="en-GB" sz="14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What are the eligibility criteria?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b</a:t>
            </a:r>
            <a:r>
              <a:rPr kumimoji="0" lang="en-GB" sz="14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 enrolled in the first under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graduate degree that started less than 8 years ago</a:t>
            </a:r>
            <a:endParaRPr kumimoji="0" lang="en-GB" sz="14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kumimoji="0" lang="en-GB" sz="14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hlinkClick r:id="rId8"/>
            </a:endParaRPr>
          </a:p>
          <a:p>
            <a:pPr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Apply for CIRSE student membership at </a:t>
            </a: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cirse.org/students/cirse-student-membership/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67331E-E2CD-49D3-AE12-0A102958BF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75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1FDE327-E3F1-4BE9-AA4D-86E77922D3EC}"/>
              </a:ext>
            </a:extLst>
          </p:cNvPr>
          <p:cNvSpPr/>
          <p:nvPr/>
        </p:nvSpPr>
        <p:spPr>
          <a:xfrm>
            <a:off x="6156176" y="1648420"/>
            <a:ext cx="2016224" cy="92333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84AD45-07CE-4856-A652-A7B5BD6B2CA9}"/>
              </a:ext>
            </a:extLst>
          </p:cNvPr>
          <p:cNvSpPr txBox="1"/>
          <p:nvPr/>
        </p:nvSpPr>
        <p:spPr>
          <a:xfrm>
            <a:off x="6228184" y="1854980"/>
            <a:ext cx="18722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GB" sz="140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…all this just for EUR 40/year</a:t>
            </a:r>
          </a:p>
          <a:p>
            <a:endParaRPr lang="en-AT" dirty="0"/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D7E33314-5E7A-441E-A5F8-FAEA1FC53B9B}"/>
              </a:ext>
            </a:extLst>
          </p:cNvPr>
          <p:cNvSpPr txBox="1"/>
          <p:nvPr/>
        </p:nvSpPr>
        <p:spPr>
          <a:xfrm>
            <a:off x="611560" y="4638048"/>
            <a:ext cx="8280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Follow </a:t>
            </a: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CIRSEstudents</a:t>
            </a:r>
            <a:r>
              <a:rPr lang="en-GB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on Facebook</a:t>
            </a:r>
            <a:endParaRPr kumimoji="0" lang="en-GB" sz="14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16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7">
            <a:extLst>
              <a:ext uri="{FF2B5EF4-FFF2-40B4-BE49-F238E27FC236}">
                <a16:creationId xmlns:a16="http://schemas.microsoft.com/office/drawing/2014/main" id="{FA8611BA-F79C-4A49-B658-013400BAB965}"/>
              </a:ext>
            </a:extLst>
          </p:cNvPr>
          <p:cNvSpPr txBox="1"/>
          <p:nvPr/>
        </p:nvSpPr>
        <p:spPr>
          <a:xfrm>
            <a:off x="611560" y="987574"/>
            <a:ext cx="74168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CIRSE’s Student Programme – be inspIRed!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Provides medical students with free congress registration for CIRSE Annual Meetings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Guides students through their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congress experience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and provides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educational, engaging &amp; fun IR-related sessions and events</a:t>
            </a: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Offers many events and sessions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tailored specifically for medical students</a:t>
            </a: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2,200 medical students from all over the world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participated in the programme since 2010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D976E-C8D0-4063-AA31-3A2E69486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53" b="24064"/>
          <a:stretch/>
        </p:blipFill>
        <p:spPr>
          <a:xfrm>
            <a:off x="0" y="4471151"/>
            <a:ext cx="9144000" cy="67234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F67331E-E2CD-49D3-AE12-0A102958B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7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51DF40-5397-490F-A740-890B0E1A0A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7"/>
          <a:stretch/>
        </p:blipFill>
        <p:spPr>
          <a:xfrm>
            <a:off x="683568" y="3292290"/>
            <a:ext cx="1640292" cy="9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4009D-BE8C-4196-955E-B05DC3F9C1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6"/>
          <a:stretch/>
        </p:blipFill>
        <p:spPr>
          <a:xfrm>
            <a:off x="2555776" y="3292290"/>
            <a:ext cx="1655310" cy="9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6425EC-3CC0-4265-BC2B-009A8954A9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2" b="7110"/>
          <a:stretch/>
        </p:blipFill>
        <p:spPr>
          <a:xfrm>
            <a:off x="4443002" y="3287927"/>
            <a:ext cx="1763304" cy="972000"/>
          </a:xfrm>
          <a:prstGeom prst="rect">
            <a:avLst/>
          </a:prstGeom>
        </p:spPr>
      </p:pic>
      <p:sp>
        <p:nvSpPr>
          <p:cNvPr id="12" name="Textfeld 7">
            <a:extLst>
              <a:ext uri="{FF2B5EF4-FFF2-40B4-BE49-F238E27FC236}">
                <a16:creationId xmlns:a16="http://schemas.microsoft.com/office/drawing/2014/main" id="{D9B99553-79B2-4662-A349-FA2B0AF560A7}"/>
              </a:ext>
            </a:extLst>
          </p:cNvPr>
          <p:cNvSpPr txBox="1"/>
          <p:nvPr/>
        </p:nvSpPr>
        <p:spPr>
          <a:xfrm>
            <a:off x="884137" y="421801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CIRSE 2017</a:t>
            </a:r>
            <a:endParaRPr kumimoji="0" lang="en-GB" sz="12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7">
            <a:extLst>
              <a:ext uri="{FF2B5EF4-FFF2-40B4-BE49-F238E27FC236}">
                <a16:creationId xmlns:a16="http://schemas.microsoft.com/office/drawing/2014/main" id="{73114E1F-FB7A-4941-A873-8905F74A90F1}"/>
              </a:ext>
            </a:extLst>
          </p:cNvPr>
          <p:cNvSpPr txBox="1"/>
          <p:nvPr/>
        </p:nvSpPr>
        <p:spPr>
          <a:xfrm>
            <a:off x="4712586" y="421801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CIRSE 2019</a:t>
            </a:r>
            <a:endParaRPr kumimoji="0" lang="en-GB" sz="12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7">
            <a:extLst>
              <a:ext uri="{FF2B5EF4-FFF2-40B4-BE49-F238E27FC236}">
                <a16:creationId xmlns:a16="http://schemas.microsoft.com/office/drawing/2014/main" id="{8B2A6CAC-D186-4DC7-AB26-6DEF9D2E2A94}"/>
              </a:ext>
            </a:extLst>
          </p:cNvPr>
          <p:cNvSpPr txBox="1"/>
          <p:nvPr/>
        </p:nvSpPr>
        <p:spPr>
          <a:xfrm>
            <a:off x="2754223" y="421801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CIRSE 2018</a:t>
            </a:r>
            <a:endParaRPr kumimoji="0" lang="en-GB" sz="12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1F4D7B-9E14-49AA-8440-00392E8154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22" y="3287927"/>
            <a:ext cx="1778788" cy="972000"/>
          </a:xfrm>
          <a:prstGeom prst="rect">
            <a:avLst/>
          </a:prstGeom>
        </p:spPr>
      </p:pic>
      <p:sp>
        <p:nvSpPr>
          <p:cNvPr id="16" name="Textfeld 7">
            <a:extLst>
              <a:ext uri="{FF2B5EF4-FFF2-40B4-BE49-F238E27FC236}">
                <a16:creationId xmlns:a16="http://schemas.microsoft.com/office/drawing/2014/main" id="{2002E024-4461-4CDF-A62B-EB36186BFCB3}"/>
              </a:ext>
            </a:extLst>
          </p:cNvPr>
          <p:cNvSpPr txBox="1"/>
          <p:nvPr/>
        </p:nvSpPr>
        <p:spPr>
          <a:xfrm>
            <a:off x="6491178" y="4210877"/>
            <a:ext cx="167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CIRSE 2020 - online</a:t>
            </a:r>
            <a:endParaRPr kumimoji="0" lang="en-GB" sz="12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13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A567E6-B608-46E6-9E07-03FB69F04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53" b="24064"/>
          <a:stretch/>
        </p:blipFill>
        <p:spPr>
          <a:xfrm>
            <a:off x="0" y="4471151"/>
            <a:ext cx="9144000" cy="672349"/>
          </a:xfrm>
          <a:prstGeom prst="rect">
            <a:avLst/>
          </a:prstGeom>
        </p:spPr>
      </p:pic>
      <p:sp>
        <p:nvSpPr>
          <p:cNvPr id="4" name="Textfeld 7">
            <a:extLst>
              <a:ext uri="{FF2B5EF4-FFF2-40B4-BE49-F238E27FC236}">
                <a16:creationId xmlns:a16="http://schemas.microsoft.com/office/drawing/2014/main" id="{FA8611BA-F79C-4A49-B658-013400BAB965}"/>
              </a:ext>
            </a:extLst>
          </p:cNvPr>
          <p:cNvSpPr txBox="1"/>
          <p:nvPr/>
        </p:nvSpPr>
        <p:spPr>
          <a:xfrm>
            <a:off x="611560" y="987574"/>
            <a:ext cx="828092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should you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attend the CIRSE Student Programme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Deepen your general knowledge of IR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Get to know other medical students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Meet leaders in IR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Learn different methods &amp; possibilities of IR practice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Get inspired by different IR career paths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67331E-E2CD-49D3-AE12-0A102958B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7512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6DF8669E-E944-45D7-BF4D-C8FB7EB8DC3A}"/>
              </a:ext>
            </a:extLst>
          </p:cNvPr>
          <p:cNvSpPr txBox="1"/>
          <p:nvPr/>
        </p:nvSpPr>
        <p:spPr>
          <a:xfrm>
            <a:off x="683568" y="4638048"/>
            <a:ext cx="828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Be inspIRed at #CIRSE2021 (September 25-28) and register for the event now! </a:t>
            </a:r>
            <a:endParaRPr kumimoji="0" lang="en-GB" sz="16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E7E00C-E7E0-4276-8608-5871577B8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8" y="3315475"/>
            <a:ext cx="1728000" cy="9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8C054B-0C28-41F9-8232-4DE110279E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03" y="3315475"/>
            <a:ext cx="1728000" cy="97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6C2D0E-1D9B-4299-8778-18437A457D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132" y="3315475"/>
            <a:ext cx="1728000" cy="9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AD6DA7-F78D-497B-8F31-C674676129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56" y="3315475"/>
            <a:ext cx="1728000" cy="9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4A79F8-8BCB-45F7-8C79-A9106E3CEB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28" y="3316108"/>
            <a:ext cx="1728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4571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428</Words>
  <Application>Microsoft Office PowerPoint</Application>
  <PresentationFormat>On-screen Show (16:9)</PresentationFormat>
  <Paragraphs>70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Wingdings</vt:lpstr>
      <vt:lpstr>Larissa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Silvia Prinz</dc:creator>
  <cp:lastModifiedBy>Emily Beaven (CIRSE)</cp:lastModifiedBy>
  <cp:revision>34</cp:revision>
  <dcterms:created xsi:type="dcterms:W3CDTF">2018-09-07T08:11:19Z</dcterms:created>
  <dcterms:modified xsi:type="dcterms:W3CDTF">2021-05-26T14:59:06Z</dcterms:modified>
</cp:coreProperties>
</file>